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2" r:id="rId16"/>
    <p:sldId id="273" r:id="rId17"/>
    <p:sldId id="274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033"/>
    <a:srgbClr val="FF00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88" autoAdjust="0"/>
  </p:normalViewPr>
  <p:slideViewPr>
    <p:cSldViewPr>
      <p:cViewPr>
        <p:scale>
          <a:sx n="60" d="100"/>
          <a:sy n="60" d="100"/>
        </p:scale>
        <p:origin x="-1656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10A78-5556-41E3-B012-E47E5DDCD966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54AAC-8FC3-4B6C-8393-4EF26557E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1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54AAC-8FC3-4B6C-8393-4EF26557E6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85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54AAC-8FC3-4B6C-8393-4EF26557E6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7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54AAC-8FC3-4B6C-8393-4EF26557E6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78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Como se ele desse a mão de um lado pra água, e a</a:t>
            </a:r>
            <a:r>
              <a:rPr lang="pt-BR" baseline="0" dirty="0" smtClean="0"/>
              <a:t> mão pro outro lado da molécula orgânica! Talvez pudéssemos até fazer uma dinâmica dos balões com eles!!!! Levar balões amarelos e azuis, tudo pra simbolizar as interações. Dai tem um aluno que numa mão tem balão amarelo, e na outra mão balão azul! Ele consegue dar as mãos pra agua que é polar e pra molecula de gordura que é apolar!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54AAC-8FC3-4B6C-8393-4EF26557E6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46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54AAC-8FC3-4B6C-8393-4EF26557E6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46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54AAC-8FC3-4B6C-8393-4EF26557E6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46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54AAC-8FC3-4B6C-8393-4EF26557E6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46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4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7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1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1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1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5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1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EF6A80A-F803-4B8A-A31B-C2D885033C5D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1F8C9A5-12A9-4EDB-A27A-5AF092DF8021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www.brasilescola.com/upload/conteudo/images/funil-de-garrafa-pet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brasilescola.com/upload/conteudo/images/funil-de-garrafa-pet.jpg" TargetMode="Externa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66" y="5517232"/>
            <a:ext cx="6783889" cy="1152128"/>
          </a:xfrm>
        </p:spPr>
        <p:txBody>
          <a:bodyPr>
            <a:normAutofit/>
          </a:bodyPr>
          <a:lstStyle/>
          <a:p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Autoras: Karoline dos Santos Tarnowski</a:t>
            </a:r>
            <a:b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	Anne Gabrielle Meirinho</a:t>
            </a:r>
          </a:p>
          <a:p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          </a:t>
            </a:r>
            <a:r>
              <a:rPr lang="pt-BR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    Nadine Inacio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2636913"/>
            <a:ext cx="9144000" cy="1476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pt-BR" sz="4100" b="1" dirty="0" smtClean="0">
                <a:latin typeface="Bell MT" pitchFamily="18" charset="0"/>
              </a:rPr>
              <a:t>Desentupindo </a:t>
            </a:r>
            <a:r>
              <a:rPr lang="pt-BR" sz="4100" b="1" dirty="0" smtClean="0">
                <a:latin typeface="Bell MT" pitchFamily="18" charset="0"/>
              </a:rPr>
              <a:t>Pias </a:t>
            </a:r>
            <a:r>
              <a:rPr lang="pt-BR" sz="4100" b="1" dirty="0" smtClean="0">
                <a:latin typeface="Bell MT" pitchFamily="18" charset="0"/>
              </a:rPr>
              <a:t>Quimicamente</a:t>
            </a:r>
            <a:endParaRPr lang="en-US" sz="4100" b="1" dirty="0">
              <a:latin typeface="Bell MT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8" name="Picture 2" descr="C:\Users\TopTech\Dropbox\Faculdade\Química em Prática\Karol trabalhando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95305"/>
            <a:ext cx="2088232" cy="75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843808" y="0"/>
            <a:ext cx="37753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quimicaempratica</a:t>
            </a:r>
            <a:r>
              <a:rPr lang="pt-BR" dirty="0" smtClean="0">
                <a:solidFill>
                  <a:schemeClr val="bg1"/>
                </a:solidFill>
              </a:rPr>
              <a:t>.wordpress.com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9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33400"/>
            <a:ext cx="8579296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4. </a:t>
            </a:r>
            <a:r>
              <a:rPr lang="en-US" dirty="0" err="1" smtClean="0"/>
              <a:t>Procedimento</a:t>
            </a:r>
            <a:r>
              <a:rPr lang="en-US" dirty="0" smtClean="0"/>
              <a:t> Experimental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5136232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Corte, </a:t>
            </a:r>
            <a:r>
              <a:rPr lang="pt-BR" dirty="0"/>
              <a:t>com o auxílio de uma </a:t>
            </a:r>
            <a:r>
              <a:rPr lang="pt-BR" dirty="0" smtClean="0"/>
              <a:t>tesoura, a</a:t>
            </a:r>
          </a:p>
          <a:p>
            <a:pPr marL="0" indent="0" algn="just">
              <a:buNone/>
            </a:pPr>
            <a:r>
              <a:rPr lang="pt-BR" dirty="0" smtClean="0"/>
              <a:t>parte </a:t>
            </a:r>
            <a:r>
              <a:rPr lang="pt-BR" dirty="0"/>
              <a:t>superior da garrafa plástica </a:t>
            </a:r>
            <a:r>
              <a:rPr lang="pt-BR" dirty="0" smtClean="0"/>
              <a:t>acima</a:t>
            </a:r>
          </a:p>
          <a:p>
            <a:pPr marL="0" indent="0" algn="just">
              <a:buNone/>
            </a:pPr>
            <a:r>
              <a:rPr lang="pt-BR" dirty="0" smtClean="0"/>
              <a:t>de </a:t>
            </a:r>
            <a:r>
              <a:rPr lang="pt-BR" dirty="0"/>
              <a:t>onde se </a:t>
            </a:r>
            <a:r>
              <a:rPr lang="pt-BR" dirty="0" smtClean="0"/>
              <a:t>localiza </a:t>
            </a:r>
            <a:r>
              <a:rPr lang="pt-BR" dirty="0"/>
              <a:t>o </a:t>
            </a:r>
            <a:r>
              <a:rPr lang="pt-BR" dirty="0" smtClean="0"/>
              <a:t>rótulo;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sz="1100" dirty="0"/>
          </a:p>
          <a:p>
            <a:pPr marL="0" lvl="0" indent="0" algn="just">
              <a:buNone/>
            </a:pPr>
            <a:r>
              <a:rPr lang="pt-BR" dirty="0"/>
              <a:t>Encaixe a parte superior cortada dentro da parte inferior da garrafa, </a:t>
            </a:r>
            <a:r>
              <a:rPr lang="pt-BR" b="1" dirty="0"/>
              <a:t>simulando</a:t>
            </a:r>
            <a:r>
              <a:rPr lang="pt-BR" dirty="0"/>
              <a:t> o </a:t>
            </a:r>
            <a:r>
              <a:rPr lang="pt-BR" b="1" dirty="0"/>
              <a:t>ralo</a:t>
            </a:r>
            <a:r>
              <a:rPr lang="pt-BR" dirty="0"/>
              <a:t> </a:t>
            </a:r>
            <a:r>
              <a:rPr lang="pt-BR" b="1" dirty="0"/>
              <a:t>de uma</a:t>
            </a:r>
            <a:r>
              <a:rPr lang="pt-BR" dirty="0"/>
              <a:t> </a:t>
            </a:r>
            <a:r>
              <a:rPr lang="pt-BR" b="1" dirty="0"/>
              <a:t>pia</a:t>
            </a:r>
            <a:r>
              <a:rPr lang="pt-BR" dirty="0"/>
              <a:t>, como mostra a imagem </a:t>
            </a:r>
            <a:r>
              <a:rPr lang="pt-BR" dirty="0" smtClean="0"/>
              <a:t>abaixo:</a:t>
            </a:r>
          </a:p>
          <a:p>
            <a:pPr lvl="0" algn="just"/>
            <a:endParaRPr lang="en-US" dirty="0"/>
          </a:p>
          <a:p>
            <a:pPr algn="just"/>
            <a:endParaRPr lang="en-US" dirty="0"/>
          </a:p>
        </p:txBody>
      </p:sp>
      <p:pic>
        <p:nvPicPr>
          <p:cNvPr id="2050" name="Picture 2" descr="http://www.brasilescola.com/upload/conteudo/images/funil-de-garrafa-pet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875" y="4869160"/>
            <a:ext cx="1152128" cy="17281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rteponto1.com.br/imgs/dicas/11_foto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" t="1197" r="1451" b="2579"/>
          <a:stretch/>
        </p:blipFill>
        <p:spPr bwMode="auto">
          <a:xfrm>
            <a:off x="6516216" y="1268763"/>
            <a:ext cx="1944216" cy="2136487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370384" cy="314368"/>
          </a:xfrm>
        </p:spPr>
        <p:txBody>
          <a:bodyPr/>
          <a:lstStyle/>
          <a:p>
            <a:fld id="{51F8C9A5-12A9-4EDB-A27A-5AF092DF802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767" y="692696"/>
            <a:ext cx="8363272" cy="5712296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Em seguida, para </a:t>
            </a:r>
            <a:r>
              <a:rPr lang="pt-BR" b="1" dirty="0"/>
              <a:t>representar</a:t>
            </a:r>
            <a:r>
              <a:rPr lang="pt-BR" dirty="0"/>
              <a:t> o acúmulo de </a:t>
            </a:r>
            <a:r>
              <a:rPr lang="pt-BR" b="1" dirty="0"/>
              <a:t>gordura</a:t>
            </a:r>
            <a:r>
              <a:rPr lang="pt-BR" dirty="0"/>
              <a:t> que entope as pias, adicione, com uma espátula ou colher, </a:t>
            </a:r>
            <a:r>
              <a:rPr lang="pt-BR" b="1" dirty="0"/>
              <a:t>manteiga</a:t>
            </a:r>
            <a:r>
              <a:rPr lang="pt-BR" dirty="0"/>
              <a:t> no orifício da garrafa. </a:t>
            </a:r>
            <a:endParaRPr lang="pt-BR" dirty="0" smtClean="0"/>
          </a:p>
          <a:p>
            <a:pPr algn="just"/>
            <a:endParaRPr lang="pt-BR" dirty="0" smtClean="0"/>
          </a:p>
          <a:p>
            <a:pPr marL="0" indent="0" algn="just">
              <a:buNone/>
            </a:pPr>
            <a:endParaRPr lang="pt-BR" sz="1600" dirty="0"/>
          </a:p>
          <a:p>
            <a:pPr marL="0" indent="0" algn="just">
              <a:buNone/>
            </a:pPr>
            <a:r>
              <a:rPr lang="pt-BR" dirty="0" smtClean="0"/>
              <a:t>Adicione </a:t>
            </a:r>
            <a:r>
              <a:rPr lang="pt-BR" dirty="0"/>
              <a:t>até formar uma camada de </a:t>
            </a:r>
            <a:r>
              <a:rPr lang="pt-BR" dirty="0" smtClean="0"/>
              <a:t>aproximadamente       </a:t>
            </a:r>
            <a:r>
              <a:rPr lang="pt-BR" dirty="0"/>
              <a:t>1 cm de </a:t>
            </a:r>
            <a:r>
              <a:rPr lang="pt-BR" dirty="0" smtClean="0"/>
              <a:t>espessura! </a:t>
            </a:r>
            <a:endParaRPr lang="en-US" dirty="0"/>
          </a:p>
          <a:p>
            <a:pPr algn="just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9" t="46455" r="10002" b="36754"/>
          <a:stretch/>
        </p:blipFill>
        <p:spPr bwMode="auto">
          <a:xfrm>
            <a:off x="610898" y="4005067"/>
            <a:ext cx="8132224" cy="122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370384" cy="314368"/>
          </a:xfrm>
        </p:spPr>
        <p:txBody>
          <a:bodyPr/>
          <a:lstStyle/>
          <a:p>
            <a:fld id="{51F8C9A5-12A9-4EDB-A27A-5AF092DF8021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754045" y="5027922"/>
            <a:ext cx="5485306" cy="1788319"/>
            <a:chOff x="3754045" y="5027920"/>
            <a:chExt cx="5485306" cy="1788318"/>
          </a:xfrm>
        </p:grpSpPr>
        <p:sp>
          <p:nvSpPr>
            <p:cNvPr id="2" name="Rectangle 1"/>
            <p:cNvSpPr/>
            <p:nvPr/>
          </p:nvSpPr>
          <p:spPr>
            <a:xfrm>
              <a:off x="5897884" y="5674022"/>
              <a:ext cx="334146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 smtClean="0"/>
                <a:t>(nossas mãos são mais</a:t>
              </a:r>
            </a:p>
            <a:p>
              <a:pPr algn="ctr"/>
              <a:r>
                <a:rPr lang="pt-BR" dirty="0" smtClean="0">
                  <a:solidFill>
                    <a:srgbClr val="C00000"/>
                  </a:solidFill>
                </a:rPr>
                <a:t>quentes</a:t>
              </a:r>
              <a:r>
                <a:rPr lang="pt-BR" dirty="0" smtClean="0"/>
                <a:t> que o ambiente,</a:t>
              </a:r>
            </a:p>
            <a:p>
              <a:pPr algn="ctr"/>
              <a:r>
                <a:rPr lang="pt-BR" dirty="0" smtClean="0"/>
                <a:t>aprox. 37ºC)</a:t>
              </a:r>
              <a:endParaRPr lang="en-US" dirty="0"/>
            </a:p>
          </p:txBody>
        </p:sp>
        <p:sp>
          <p:nvSpPr>
            <p:cNvPr id="4" name="Down Arrow 3"/>
            <p:cNvSpPr/>
            <p:nvPr/>
          </p:nvSpPr>
          <p:spPr>
            <a:xfrm>
              <a:off x="8058811" y="5027920"/>
              <a:ext cx="348886" cy="522044"/>
            </a:xfrm>
            <a:prstGeom prst="downArrow">
              <a:avLst>
                <a:gd name="adj1" fmla="val 18705"/>
                <a:gd name="adj2" fmla="val 5782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http://www.fatosdesconhecidos.com.br/wp-content/uploads/2014/07/destaque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45" y="5456767"/>
              <a:ext cx="2415105" cy="135947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6067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4704"/>
            <a:ext cx="8568952" cy="5712296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pt-BR" dirty="0"/>
              <a:t>Certifique-se de que a </a:t>
            </a:r>
            <a:r>
              <a:rPr lang="pt-BR" b="1" dirty="0"/>
              <a:t>gordura</a:t>
            </a:r>
            <a:r>
              <a:rPr lang="pt-BR" dirty="0"/>
              <a:t> tampou quaisquer orifícios</a:t>
            </a:r>
            <a:r>
              <a:rPr lang="pt-BR" dirty="0" smtClean="0"/>
              <a:t>.</a:t>
            </a:r>
          </a:p>
          <a:p>
            <a:pPr marL="0" lvl="0" indent="0" algn="just">
              <a:buNone/>
            </a:pPr>
            <a:endParaRPr lang="pt-BR" dirty="0" smtClean="0"/>
          </a:p>
          <a:p>
            <a:pPr marL="0" lvl="0" indent="0" algn="just">
              <a:buNone/>
            </a:pPr>
            <a:r>
              <a:rPr lang="pt-BR" dirty="0" smtClean="0"/>
              <a:t>Se </a:t>
            </a:r>
            <a:r>
              <a:rPr lang="pt-BR" dirty="0"/>
              <a:t>ainda houverem buracos, preencha com mais um pouquinho de </a:t>
            </a:r>
            <a:r>
              <a:rPr lang="pt-BR" dirty="0" smtClean="0"/>
              <a:t>gordura.</a:t>
            </a:r>
          </a:p>
          <a:p>
            <a:pPr marL="0" lvl="0" indent="0" algn="just">
              <a:buNone/>
            </a:pPr>
            <a:endParaRPr lang="pt-BR" dirty="0"/>
          </a:p>
          <a:p>
            <a:pPr marL="1188720" lvl="5" indent="0" fontAlgn="base">
              <a:buNone/>
            </a:pPr>
            <a:r>
              <a:rPr lang="pt-BR" sz="2400" dirty="0" smtClean="0"/>
              <a:t>	Adicione </a:t>
            </a:r>
            <a:r>
              <a:rPr lang="pt-BR" sz="2400" dirty="0"/>
              <a:t>um pouco de </a:t>
            </a:r>
            <a:r>
              <a:rPr lang="pt-BR" sz="2400" b="1" dirty="0"/>
              <a:t>água</a:t>
            </a:r>
            <a:r>
              <a:rPr lang="pt-BR" sz="2400" dirty="0"/>
              <a:t>, até um ou </a:t>
            </a:r>
            <a:r>
              <a:rPr lang="pt-BR" sz="2400" dirty="0" smtClean="0"/>
              <a:t>dois </a:t>
            </a:r>
          </a:p>
          <a:p>
            <a:pPr marL="1188720" lvl="5" indent="0" fontAlgn="base">
              <a:buNone/>
            </a:pPr>
            <a:r>
              <a:rPr lang="pt-BR" sz="2400" dirty="0" smtClean="0"/>
              <a:t>	dedos </a:t>
            </a:r>
            <a:r>
              <a:rPr lang="pt-BR" sz="2400" dirty="0"/>
              <a:t>de altura acima da </a:t>
            </a:r>
            <a:r>
              <a:rPr lang="pt-BR" sz="2400" dirty="0" smtClean="0"/>
              <a:t>gordura. Observe</a:t>
            </a:r>
          </a:p>
          <a:p>
            <a:pPr marL="1188720" lvl="5" indent="0" fontAlgn="base">
              <a:buNone/>
            </a:pPr>
            <a:r>
              <a:rPr lang="pt-BR" sz="2400" dirty="0" smtClean="0"/>
              <a:t>	durante </a:t>
            </a:r>
            <a:r>
              <a:rPr lang="pt-BR" sz="2400" dirty="0"/>
              <a:t>1 </a:t>
            </a:r>
            <a:r>
              <a:rPr lang="pt-BR" sz="2400" dirty="0" smtClean="0"/>
              <a:t>minuto. </a:t>
            </a:r>
          </a:p>
          <a:p>
            <a:pPr marL="0" lvl="0" indent="0" fontAlgn="base">
              <a:buNone/>
            </a:pPr>
            <a:endParaRPr lang="pt-BR" dirty="0" smtClean="0"/>
          </a:p>
          <a:p>
            <a:pPr marL="0" lvl="0" indent="0" algn="ctr" fontAlgn="base">
              <a:buNone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Algo aconteceu?</a:t>
            </a:r>
          </a:p>
          <a:p>
            <a:pPr marL="0" lvl="0" indent="0" algn="ctr" fontAlgn="base">
              <a:buNone/>
            </a:pPr>
            <a:endParaRPr lang="pt-BR" sz="105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 algn="ctr" fontAlgn="base">
              <a:buNone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Sua </a:t>
            </a:r>
            <a:r>
              <a:rPr lang="pt-BR" i="1" dirty="0">
                <a:solidFill>
                  <a:schemeClr val="accent6">
                    <a:lumMod val="75000"/>
                  </a:schemeClr>
                </a:solidFill>
              </a:rPr>
              <a:t>pia</a:t>
            </a:r>
            <a:r>
              <a:rPr lang="pt-BR" dirty="0">
                <a:solidFill>
                  <a:schemeClr val="accent6">
                    <a:lumMod val="75000"/>
                  </a:schemeClr>
                </a:solidFill>
              </a:rPr>
              <a:t> está </a:t>
            </a: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devidamente</a:t>
            </a:r>
          </a:p>
          <a:p>
            <a:pPr marL="0" lvl="0" indent="0" algn="ctr" fontAlgn="base">
              <a:buNone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entupida</a:t>
            </a:r>
            <a:r>
              <a:rPr lang="pt-BR" dirty="0">
                <a:solidFill>
                  <a:schemeClr val="accent6">
                    <a:lumMod val="75000"/>
                  </a:schemeClr>
                </a:solidFill>
              </a:rPr>
              <a:t>?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368" y="4416167"/>
            <a:ext cx="2346058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370384" cy="314368"/>
          </a:xfrm>
        </p:spPr>
        <p:txBody>
          <a:bodyPr/>
          <a:lstStyle/>
          <a:p>
            <a:fld id="{51F8C9A5-12A9-4EDB-A27A-5AF092DF8021}" type="slidenum">
              <a:rPr lang="en-US" smtClean="0"/>
              <a:t>4</a:t>
            </a:fld>
            <a:endParaRPr lang="en-US" dirty="0"/>
          </a:p>
        </p:txBody>
      </p:sp>
      <p:pic>
        <p:nvPicPr>
          <p:cNvPr id="2050" name="Picture 2" descr="http://parislooktransports.com/wp-content/uploads/2013/07/Permismobile_Icone_deplacem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3" y="2759903"/>
            <a:ext cx="1654093" cy="150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95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4704"/>
            <a:ext cx="8568952" cy="5712296"/>
          </a:xfrm>
        </p:spPr>
        <p:txBody>
          <a:bodyPr/>
          <a:lstStyle/>
          <a:p>
            <a:pPr marL="0" lvl="0" indent="0" fontAlgn="base">
              <a:buNone/>
            </a:pPr>
            <a:r>
              <a:rPr lang="pt-BR" dirty="0"/>
              <a:t>Agora que ela está devidamente entupida, vamos entender o que acontece quando desentupimos </a:t>
            </a:r>
            <a:r>
              <a:rPr lang="pt-BR" i="1" dirty="0"/>
              <a:t>quimicamente</a:t>
            </a:r>
            <a:r>
              <a:rPr lang="pt-BR" dirty="0"/>
              <a:t> a pia no dia-a-dia?</a:t>
            </a:r>
            <a:endParaRPr lang="en-US" dirty="0"/>
          </a:p>
          <a:p>
            <a:endParaRPr lang="pt-BR" dirty="0" smtClean="0"/>
          </a:p>
          <a:p>
            <a:endParaRPr lang="en-US" dirty="0"/>
          </a:p>
          <a:p>
            <a:pPr marL="0" indent="0">
              <a:buNone/>
            </a:pPr>
            <a:r>
              <a:rPr lang="pt-BR" dirty="0"/>
              <a:t>Para isso, precisaremos adicionar </a:t>
            </a:r>
            <a:r>
              <a:rPr lang="pt-BR" b="1" dirty="0"/>
              <a:t>soda cáustica </a:t>
            </a:r>
            <a:r>
              <a:rPr lang="pt-BR" dirty="0"/>
              <a:t>na </a:t>
            </a:r>
            <a:r>
              <a:rPr lang="pt-BR" i="1" dirty="0"/>
              <a:t>pia</a:t>
            </a:r>
            <a:r>
              <a:rPr lang="pt-BR" dirty="0"/>
              <a:t>!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251523" y="4077072"/>
            <a:ext cx="8648027" cy="1512168"/>
            <a:chOff x="179512" y="3978188"/>
            <a:chExt cx="8648027" cy="151216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40" t="42351" r="16610" b="42537"/>
            <a:stretch/>
          </p:blipFill>
          <p:spPr bwMode="auto">
            <a:xfrm>
              <a:off x="179512" y="3978188"/>
              <a:ext cx="7200800" cy="1512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4050196"/>
              <a:ext cx="1375219" cy="136815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370384" cy="314368"/>
          </a:xfrm>
        </p:spPr>
        <p:txBody>
          <a:bodyPr/>
          <a:lstStyle/>
          <a:p>
            <a:fld id="{51F8C9A5-12A9-4EDB-A27A-5AF092DF802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71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5541586" cy="1584176"/>
          </a:xfrm>
        </p:spPr>
        <p:txBody>
          <a:bodyPr>
            <a:normAutofit fontScale="92500"/>
          </a:bodyPr>
          <a:lstStyle/>
          <a:p>
            <a:pPr marL="0" lvl="0" indent="0" algn="just" fontAlgn="base">
              <a:buNone/>
            </a:pPr>
            <a:r>
              <a:rPr lang="pt-BR" dirty="0" smtClean="0"/>
              <a:t>Com </a:t>
            </a:r>
            <a:r>
              <a:rPr lang="pt-BR" dirty="0"/>
              <a:t>o auxílio de uma espátula metálica coloque lascas do produto </a:t>
            </a:r>
            <a:r>
              <a:rPr lang="pt-BR" dirty="0" smtClean="0"/>
              <a:t>desentupidor de </a:t>
            </a:r>
            <a:r>
              <a:rPr lang="pt-BR" dirty="0"/>
              <a:t>pias dentro da </a:t>
            </a:r>
            <a:r>
              <a:rPr lang="pt-BR" i="1" dirty="0"/>
              <a:t>pia </a:t>
            </a:r>
            <a:r>
              <a:rPr lang="pt-BR" dirty="0"/>
              <a:t>montada</a:t>
            </a:r>
            <a:r>
              <a:rPr lang="pt-BR" dirty="0" smtClean="0"/>
              <a:t>.</a:t>
            </a:r>
          </a:p>
          <a:p>
            <a:pPr marL="0" lvl="0" indent="0" algn="ctr" fontAlgn="base">
              <a:buNone/>
            </a:pPr>
            <a:r>
              <a:rPr lang="pt-BR" dirty="0" smtClean="0">
                <a:solidFill>
                  <a:schemeClr val="bg1">
                    <a:lumMod val="50000"/>
                  </a:schemeClr>
                </a:solidFill>
              </a:rPr>
              <a:t>(Espere, nós te ajudaremos!)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6146" name="Picture 2" descr="http://www.ictsl.net/images/1096120_4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" t="18170" r="9827" b="18905"/>
          <a:stretch/>
        </p:blipFill>
        <p:spPr bwMode="auto">
          <a:xfrm>
            <a:off x="6091555" y="809411"/>
            <a:ext cx="2449183" cy="1329067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3356995"/>
            <a:ext cx="2520280" cy="2201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751" y="3273829"/>
            <a:ext cx="1600341" cy="228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 descr="http://www.splabor.com.br/luzcommerce/produtos/chamada-21866-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0" r="25337"/>
          <a:stretch/>
        </p:blipFill>
        <p:spPr bwMode="auto">
          <a:xfrm>
            <a:off x="6508380" y="3206647"/>
            <a:ext cx="1447999" cy="241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53320" y="5652175"/>
            <a:ext cx="17491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 smtClean="0"/>
              <a:t>Comercial</a:t>
            </a:r>
          </a:p>
          <a:p>
            <a:pPr algn="ctr"/>
            <a:r>
              <a:rPr lang="pt-BR" dirty="0" smtClean="0"/>
              <a:t>“soda cáustica”</a:t>
            </a:r>
          </a:p>
          <a:p>
            <a:pPr algn="ctr"/>
            <a:r>
              <a:rPr lang="pt-BR" dirty="0"/>
              <a:t>(NaOH</a:t>
            </a:r>
            <a:r>
              <a:rPr lang="pt-BR" dirty="0" smtClean="0"/>
              <a:t>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220972" y="5661248"/>
            <a:ext cx="20954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 smtClean="0"/>
              <a:t>Laboratorial</a:t>
            </a:r>
          </a:p>
          <a:p>
            <a:pPr algn="ctr"/>
            <a:r>
              <a:rPr lang="pt-BR" dirty="0" smtClean="0"/>
              <a:t>Hidróxido de sódio</a:t>
            </a:r>
          </a:p>
          <a:p>
            <a:pPr algn="ctr"/>
            <a:r>
              <a:rPr lang="pt-BR" dirty="0" smtClean="0"/>
              <a:t>(NaOH)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370384" cy="314368"/>
          </a:xfrm>
        </p:spPr>
        <p:txBody>
          <a:bodyPr/>
          <a:lstStyle/>
          <a:p>
            <a:fld id="{51F8C9A5-12A9-4EDB-A27A-5AF092DF80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4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3855" y="4204249"/>
            <a:ext cx="360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/>
              <a:t>O que você observou </a:t>
            </a:r>
            <a:r>
              <a:rPr lang="pt-BR" sz="2800" b="1" dirty="0" smtClean="0">
                <a:solidFill>
                  <a:srgbClr val="00B050"/>
                </a:solidFill>
              </a:rPr>
              <a:t>antes</a:t>
            </a:r>
            <a:r>
              <a:rPr lang="pt-BR" sz="2800" dirty="0" smtClean="0">
                <a:solidFill>
                  <a:srgbClr val="00B050"/>
                </a:solidFill>
              </a:rPr>
              <a:t> </a:t>
            </a:r>
            <a:r>
              <a:rPr lang="pt-BR" sz="2800" dirty="0" smtClean="0"/>
              <a:t>de adicionar o NaOH?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956343" y="4204249"/>
            <a:ext cx="360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/>
              <a:t>O que você observou </a:t>
            </a:r>
            <a:r>
              <a:rPr lang="pt-BR" sz="2800" b="1" dirty="0" smtClean="0">
                <a:solidFill>
                  <a:srgbClr val="7030A0"/>
                </a:solidFill>
              </a:rPr>
              <a:t>depois </a:t>
            </a:r>
            <a:r>
              <a:rPr lang="pt-BR" sz="2800" dirty="0" smtClean="0"/>
              <a:t>de adicionar o NaOH?</a:t>
            </a:r>
            <a:endParaRPr lang="en-US" sz="2800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370384" cy="314368"/>
          </a:xfrm>
        </p:spPr>
        <p:txBody>
          <a:bodyPr/>
          <a:lstStyle/>
          <a:p>
            <a:fld id="{51F8C9A5-12A9-4EDB-A27A-5AF092DF8021}" type="slidenum">
              <a:rPr lang="en-US" smtClean="0"/>
              <a:t>7</a:t>
            </a:fld>
            <a:endParaRPr lang="en-US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1327381"/>
            <a:ext cx="3949150" cy="260567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3110" y="591074"/>
            <a:ext cx="7790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Observe atentamente </a:t>
            </a:r>
            <a:r>
              <a:rPr lang="pt-BR" sz="2400" dirty="0" smtClean="0"/>
              <a:t>por </a:t>
            </a:r>
            <a:r>
              <a:rPr lang="pt-BR" sz="2400" u="sng" dirty="0" smtClean="0"/>
              <a:t>+</a:t>
            </a:r>
            <a:r>
              <a:rPr lang="pt-BR" sz="2400" dirty="0" smtClean="0"/>
              <a:t> 3 minutos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74168" y="5805264"/>
            <a:ext cx="36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/>
              <a:t>O que mudou?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935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540" y="116632"/>
            <a:ext cx="8579296" cy="99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5. </a:t>
            </a:r>
            <a:r>
              <a:rPr lang="en-US" sz="2400" dirty="0" err="1" smtClean="0"/>
              <a:t>Entendendo</a:t>
            </a:r>
            <a:r>
              <a:rPr lang="en-US" sz="2400" dirty="0" smtClean="0"/>
              <a:t> o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aconteceu</a:t>
            </a:r>
            <a:endParaRPr lang="en-US" sz="24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370384" cy="314368"/>
          </a:xfrm>
        </p:spPr>
        <p:txBody>
          <a:bodyPr/>
          <a:lstStyle/>
          <a:p>
            <a:fld id="{51F8C9A5-12A9-4EDB-A27A-5AF092DF8021}" type="slidenum">
              <a:rPr lang="en-US" smtClean="0"/>
              <a:t>8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40" y="1081519"/>
            <a:ext cx="2123727" cy="1401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824" y="1149758"/>
            <a:ext cx="946129" cy="1235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59360" y="1152496"/>
            <a:ext cx="5148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+</a:t>
            </a:r>
            <a:endParaRPr lang="en-US" sz="4400" dirty="0"/>
          </a:p>
        </p:txBody>
      </p:sp>
      <p:sp>
        <p:nvSpPr>
          <p:cNvPr id="6" name="Right Arrow 5"/>
          <p:cNvSpPr/>
          <p:nvPr/>
        </p:nvSpPr>
        <p:spPr>
          <a:xfrm>
            <a:off x="4295806" y="1439787"/>
            <a:ext cx="1260459" cy="384720"/>
          </a:xfrm>
          <a:prstGeom prst="rightArrow">
            <a:avLst>
              <a:gd name="adj1" fmla="val 21620"/>
              <a:gd name="adj2" fmla="val 99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7" y="634498"/>
            <a:ext cx="187642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668347" y="1388870"/>
            <a:ext cx="1180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Água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17928" y="1900366"/>
            <a:ext cx="140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959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Gordura</a:t>
            </a:r>
            <a:endParaRPr lang="en-US" dirty="0">
              <a:solidFill>
                <a:srgbClr val="959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36827" y="5457962"/>
            <a:ext cx="140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959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Gordura</a:t>
            </a:r>
            <a:endParaRPr lang="en-US" b="1" dirty="0">
              <a:solidFill>
                <a:srgbClr val="959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951365" y="5478202"/>
            <a:ext cx="1180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Água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96783" y="5489525"/>
            <a:ext cx="34519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/>
              <a:t>Não se misturam</a:t>
            </a:r>
          </a:p>
          <a:p>
            <a:pPr algn="ctr"/>
            <a:r>
              <a:rPr lang="pt-BR" sz="2000" dirty="0"/>
              <a:t>Á</a:t>
            </a:r>
            <a:r>
              <a:rPr lang="pt-BR" sz="2000" dirty="0" smtClean="0"/>
              <a:t>gua não </a:t>
            </a:r>
            <a:r>
              <a:rPr lang="pt-BR" sz="2000" i="1" dirty="0" smtClean="0"/>
              <a:t>dissolve</a:t>
            </a:r>
            <a:r>
              <a:rPr lang="pt-BR" sz="2000" dirty="0" smtClean="0"/>
              <a:t> a gordura</a:t>
            </a: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8" y="3253651"/>
            <a:ext cx="1959966" cy="125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334" y="3517911"/>
            <a:ext cx="1371126" cy="990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ultiply 2"/>
          <p:cNvSpPr/>
          <p:nvPr/>
        </p:nvSpPr>
        <p:spPr>
          <a:xfrm>
            <a:off x="4095009" y="976383"/>
            <a:ext cx="1461254" cy="1385648"/>
          </a:xfrm>
          <a:prstGeom prst="mathMultiply">
            <a:avLst>
              <a:gd name="adj1" fmla="val 554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05535" y="6176933"/>
            <a:ext cx="2834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>
                <a:solidFill>
                  <a:srgbClr val="C00000"/>
                </a:solidFill>
              </a:rPr>
              <a:t>Não </a:t>
            </a:r>
            <a:r>
              <a:rPr lang="pt-BR" sz="2000" dirty="0" smtClean="0">
                <a:solidFill>
                  <a:srgbClr val="C00000"/>
                </a:solidFill>
              </a:rPr>
              <a:t>há reação </a:t>
            </a:r>
            <a:r>
              <a:rPr lang="pt-BR" sz="2000" dirty="0">
                <a:solidFill>
                  <a:srgbClr val="C00000"/>
                </a:solidFill>
              </a:rPr>
              <a:t>química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82" y="2976443"/>
            <a:ext cx="187642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772" y="1962542"/>
            <a:ext cx="53883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797" y="1155210"/>
            <a:ext cx="653522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7701858" y="3734672"/>
            <a:ext cx="1180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Água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451439" y="4246168"/>
            <a:ext cx="1402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959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Gordura</a:t>
            </a:r>
            <a:endParaRPr lang="en-US" dirty="0">
              <a:solidFill>
                <a:srgbClr val="959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3" y="4308343"/>
            <a:ext cx="53883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308" y="3501011"/>
            <a:ext cx="653522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Right Arrow 40"/>
          <p:cNvSpPr/>
          <p:nvPr/>
        </p:nvSpPr>
        <p:spPr>
          <a:xfrm>
            <a:off x="4434278" y="3725544"/>
            <a:ext cx="1260459" cy="384720"/>
          </a:xfrm>
          <a:prstGeom prst="rightArrow">
            <a:avLst>
              <a:gd name="adj1" fmla="val 21620"/>
              <a:gd name="adj2" fmla="val 99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Multiply 41"/>
          <p:cNvSpPr/>
          <p:nvPr/>
        </p:nvSpPr>
        <p:spPr>
          <a:xfrm>
            <a:off x="4233481" y="3262139"/>
            <a:ext cx="1461254" cy="1385648"/>
          </a:xfrm>
          <a:prstGeom prst="mathMultiply">
            <a:avLst>
              <a:gd name="adj1" fmla="val 554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4233483" y="5496433"/>
            <a:ext cx="1260459" cy="384720"/>
          </a:xfrm>
          <a:prstGeom prst="rightArrow">
            <a:avLst>
              <a:gd name="adj1" fmla="val 21620"/>
              <a:gd name="adj2" fmla="val 99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Multiply 43"/>
          <p:cNvSpPr/>
          <p:nvPr/>
        </p:nvSpPr>
        <p:spPr>
          <a:xfrm>
            <a:off x="4032686" y="5033028"/>
            <a:ext cx="1461254" cy="1385648"/>
          </a:xfrm>
          <a:prstGeom prst="mathMultiply">
            <a:avLst>
              <a:gd name="adj1" fmla="val 554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353925" y="3570244"/>
            <a:ext cx="5148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+</a:t>
            </a:r>
            <a:endParaRPr lang="en-US" sz="4400" dirty="0"/>
          </a:p>
        </p:txBody>
      </p:sp>
      <p:sp>
        <p:nvSpPr>
          <p:cNvPr id="46" name="Rectangle 45"/>
          <p:cNvSpPr/>
          <p:nvPr/>
        </p:nvSpPr>
        <p:spPr>
          <a:xfrm>
            <a:off x="2353038" y="5341133"/>
            <a:ext cx="5148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+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2293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1" grpId="0"/>
      <p:bldP spid="22" grpId="0"/>
      <p:bldP spid="24" grpId="0"/>
      <p:bldP spid="25" grpId="0"/>
      <p:bldP spid="26" grpId="0"/>
      <p:bldP spid="3" grpId="0" animBg="1"/>
      <p:bldP spid="4" grpId="0"/>
      <p:bldP spid="37" grpId="0"/>
      <p:bldP spid="38" grpId="0"/>
      <p:bldP spid="41" grpId="0" animBg="1"/>
      <p:bldP spid="42" grpId="0" animBg="1"/>
      <p:bldP spid="43" grpId="0" animBg="1"/>
      <p:bldP spid="44" grpId="0" animBg="1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540" y="116632"/>
            <a:ext cx="9157540" cy="990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Mas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a </a:t>
            </a:r>
            <a:r>
              <a:rPr lang="en-US" sz="2400" dirty="0" err="1" smtClean="0"/>
              <a:t>água</a:t>
            </a:r>
            <a:r>
              <a:rPr lang="en-US" sz="2400" dirty="0" smtClean="0"/>
              <a:t> </a:t>
            </a:r>
            <a:r>
              <a:rPr lang="en-US" sz="2400" dirty="0" err="1" smtClean="0"/>
              <a:t>não</a:t>
            </a:r>
            <a:r>
              <a:rPr lang="en-US" sz="2400" dirty="0" smtClean="0"/>
              <a:t> </a:t>
            </a:r>
            <a:r>
              <a:rPr lang="en-US" sz="2400" dirty="0" err="1" smtClean="0"/>
              <a:t>consegue</a:t>
            </a:r>
            <a:r>
              <a:rPr lang="en-US" sz="2400" dirty="0" smtClean="0"/>
              <a:t> </a:t>
            </a:r>
            <a:r>
              <a:rPr lang="en-US" sz="2400" dirty="0" err="1" smtClean="0"/>
              <a:t>desentupir</a:t>
            </a:r>
            <a:r>
              <a:rPr lang="en-US" sz="2400" dirty="0" smtClean="0"/>
              <a:t> a </a:t>
            </a:r>
            <a:r>
              <a:rPr lang="en-US" sz="2400" dirty="0" err="1" smtClean="0"/>
              <a:t>pia</a:t>
            </a:r>
            <a:r>
              <a:rPr lang="en-US" sz="2400" dirty="0" smtClean="0"/>
              <a:t>?!</a:t>
            </a:r>
            <a:endParaRPr lang="en-US" sz="24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370384" cy="314368"/>
          </a:xfrm>
        </p:spPr>
        <p:txBody>
          <a:bodyPr/>
          <a:lstStyle/>
          <a:p>
            <a:fld id="{51F8C9A5-12A9-4EDB-A27A-5AF092DF8021}" type="slidenum">
              <a:rPr lang="en-US" smtClean="0"/>
              <a:t>9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1484781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1484781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09121"/>
            <a:ext cx="1944216" cy="105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884" y="3693271"/>
            <a:ext cx="4710299" cy="2394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6961">
            <a:off x="3343615" y="2302239"/>
            <a:ext cx="2089017" cy="120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://1.bp.blogspot.com/_qqYfL7b7vEs/TUGrXZefvTI/AAAAAAAAABg/9Ig--DtSF3E/s1600/700px-H2O_-_2d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8091"/>
            <a:ext cx="1872208" cy="8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29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540" y="116632"/>
            <a:ext cx="9157540" cy="990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Mas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a </a:t>
            </a:r>
            <a:r>
              <a:rPr lang="en-US" sz="2400" dirty="0" err="1" smtClean="0"/>
              <a:t>água</a:t>
            </a:r>
            <a:r>
              <a:rPr lang="en-US" sz="2400" dirty="0" smtClean="0"/>
              <a:t> </a:t>
            </a:r>
            <a:r>
              <a:rPr lang="en-US" sz="2400" dirty="0" err="1" smtClean="0"/>
              <a:t>não</a:t>
            </a:r>
            <a:r>
              <a:rPr lang="en-US" sz="2400" dirty="0" smtClean="0"/>
              <a:t> </a:t>
            </a:r>
            <a:r>
              <a:rPr lang="en-US" sz="2400" dirty="0" err="1" smtClean="0"/>
              <a:t>consegue</a:t>
            </a:r>
            <a:r>
              <a:rPr lang="en-US" sz="2400" dirty="0" smtClean="0"/>
              <a:t> </a:t>
            </a:r>
            <a:r>
              <a:rPr lang="en-US" sz="2400" dirty="0" err="1" smtClean="0"/>
              <a:t>desentupir</a:t>
            </a:r>
            <a:r>
              <a:rPr lang="en-US" sz="2400" dirty="0" smtClean="0"/>
              <a:t> a </a:t>
            </a:r>
            <a:r>
              <a:rPr lang="en-US" sz="2400" dirty="0" err="1" smtClean="0"/>
              <a:t>pia</a:t>
            </a:r>
            <a:r>
              <a:rPr lang="en-US" sz="2400" dirty="0" smtClean="0"/>
              <a:t>?!</a:t>
            </a:r>
            <a:endParaRPr lang="en-US" sz="24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10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1484781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1484781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09121"/>
            <a:ext cx="1944216" cy="105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884" y="3693271"/>
            <a:ext cx="4710299" cy="2394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6961">
            <a:off x="3343615" y="2302239"/>
            <a:ext cx="2089017" cy="120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://1.bp.blogspot.com/_qqYfL7b7vEs/TUGrXZefvTI/AAAAAAAAABg/9Ig--DtSF3E/s1600/700px-H2O_-_2d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8091"/>
            <a:ext cx="1872208" cy="8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8" y="959487"/>
            <a:ext cx="3235975" cy="315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06" y="3711937"/>
            <a:ext cx="4715060" cy="235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74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540" y="116632"/>
            <a:ext cx="9157540" cy="990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Mas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a </a:t>
            </a:r>
            <a:r>
              <a:rPr lang="en-US" sz="2400" dirty="0" err="1" smtClean="0"/>
              <a:t>água</a:t>
            </a:r>
            <a:r>
              <a:rPr lang="en-US" sz="2400" dirty="0" smtClean="0"/>
              <a:t> </a:t>
            </a:r>
            <a:r>
              <a:rPr lang="en-US" sz="2400" dirty="0" err="1" smtClean="0"/>
              <a:t>não</a:t>
            </a:r>
            <a:r>
              <a:rPr lang="en-US" sz="2400" dirty="0" smtClean="0"/>
              <a:t> </a:t>
            </a:r>
            <a:r>
              <a:rPr lang="en-US" sz="2400" dirty="0" err="1" smtClean="0"/>
              <a:t>consegue</a:t>
            </a:r>
            <a:r>
              <a:rPr lang="en-US" sz="2400" dirty="0" smtClean="0"/>
              <a:t> </a:t>
            </a:r>
            <a:r>
              <a:rPr lang="en-US" sz="2400" dirty="0" err="1" smtClean="0"/>
              <a:t>desentupir</a:t>
            </a:r>
            <a:r>
              <a:rPr lang="en-US" sz="2400" dirty="0" smtClean="0"/>
              <a:t> a </a:t>
            </a:r>
            <a:r>
              <a:rPr lang="en-US" sz="2400" dirty="0" err="1" smtClean="0"/>
              <a:t>pia</a:t>
            </a:r>
            <a:r>
              <a:rPr lang="en-US" sz="2400" dirty="0" smtClean="0"/>
              <a:t>?!</a:t>
            </a:r>
            <a:endParaRPr lang="en-US" sz="24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11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1484781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1484781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09121"/>
            <a:ext cx="1944216" cy="105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884" y="3693271"/>
            <a:ext cx="4710299" cy="2394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6961">
            <a:off x="3343615" y="2302239"/>
            <a:ext cx="2089017" cy="120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://1.bp.blogspot.com/_qqYfL7b7vEs/TUGrXZefvTI/AAAAAAAAABg/9Ig--DtSF3E/s1600/700px-H2O_-_2d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8091"/>
            <a:ext cx="1872208" cy="8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8" y="959487"/>
            <a:ext cx="3235975" cy="315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06" y="3711937"/>
            <a:ext cx="4715060" cy="235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39726" y="1521335"/>
            <a:ext cx="15884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400" dirty="0" smtClean="0"/>
              <a:t>Tem polos</a:t>
            </a:r>
          </a:p>
          <a:p>
            <a:pPr algn="ctr"/>
            <a:r>
              <a:rPr lang="pt-BR" sz="2400" dirty="0" smtClean="0">
                <a:solidFill>
                  <a:srgbClr val="0070C0"/>
                </a:solidFill>
              </a:rPr>
              <a:t>POLAR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91159" y="5901761"/>
            <a:ext cx="4225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400" dirty="0" smtClean="0"/>
              <a:t>Grande cadeia HC sem polos</a:t>
            </a:r>
          </a:p>
          <a:p>
            <a:pPr algn="ctr"/>
            <a:r>
              <a:rPr lang="pt-BR" sz="2400" dirty="0" smtClean="0">
                <a:solidFill>
                  <a:srgbClr val="959033"/>
                </a:solidFill>
              </a:rPr>
              <a:t>APOLAR</a:t>
            </a:r>
            <a:endParaRPr lang="en-US" sz="2400" dirty="0">
              <a:solidFill>
                <a:srgbClr val="959033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60927" y="2946366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</a:rPr>
              <a:t>+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26203" y="2957318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</a:rPr>
              <a:t>+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02923" y="1481769"/>
            <a:ext cx="3385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55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5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3540" y="332656"/>
            <a:ext cx="9157540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isso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0070C0"/>
                </a:solidFill>
              </a:rPr>
              <a:t>água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e </a:t>
            </a:r>
            <a:r>
              <a:rPr lang="en-US" sz="2800" dirty="0" err="1" smtClean="0">
                <a:solidFill>
                  <a:srgbClr val="959033"/>
                </a:solidFill>
              </a:rPr>
              <a:t>óleo</a:t>
            </a:r>
            <a:r>
              <a:rPr lang="en-US" sz="2800" dirty="0" smtClean="0">
                <a:solidFill>
                  <a:srgbClr val="959033"/>
                </a:solidFill>
              </a:rPr>
              <a:t> </a:t>
            </a:r>
            <a:r>
              <a:rPr lang="en-US" sz="2800" dirty="0" err="1" smtClean="0"/>
              <a:t>ou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959033"/>
                </a:solidFill>
              </a:rPr>
              <a:t>gordura</a:t>
            </a:r>
            <a:r>
              <a:rPr lang="en-US" sz="2800" dirty="0" smtClean="0">
                <a:solidFill>
                  <a:srgbClr val="959033"/>
                </a:solidFill>
              </a:rPr>
              <a:t> </a:t>
            </a:r>
            <a:r>
              <a:rPr lang="en-US" sz="2800" dirty="0" err="1" smtClean="0"/>
              <a:t>não</a:t>
            </a:r>
            <a:r>
              <a:rPr lang="en-US" sz="2800" dirty="0" smtClean="0"/>
              <a:t> se </a:t>
            </a:r>
            <a:r>
              <a:rPr lang="en-US" sz="2800" dirty="0" err="1" smtClean="0"/>
              <a:t>misturam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3600" spc="0" dirty="0">
              <a:latin typeface="Lucida Handwriting" pitchFamily="66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08520" y="1718810"/>
            <a:ext cx="9157540" cy="298833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smtClean="0"/>
              <a:t>a </a:t>
            </a:r>
            <a:r>
              <a:rPr lang="en-US" sz="2800" dirty="0" err="1" smtClean="0">
                <a:solidFill>
                  <a:srgbClr val="0070C0"/>
                </a:solidFill>
              </a:rPr>
              <a:t>água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é </a:t>
            </a:r>
            <a:r>
              <a:rPr lang="en-US" sz="2800" u="sng" dirty="0" smtClean="0">
                <a:solidFill>
                  <a:srgbClr val="0070C0"/>
                </a:solidFill>
              </a:rPr>
              <a:t>PO</a:t>
            </a:r>
            <a:r>
              <a:rPr lang="en-US" sz="2800" dirty="0" smtClean="0">
                <a:solidFill>
                  <a:srgbClr val="0070C0"/>
                </a:solidFill>
              </a:rPr>
              <a:t>LAR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a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gordura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800" dirty="0" smtClean="0"/>
              <a:t>é </a:t>
            </a:r>
            <a:r>
              <a:rPr lang="en-US" sz="2800" u="sng" dirty="0" smtClean="0">
                <a:solidFill>
                  <a:schemeClr val="bg2">
                    <a:lumMod val="50000"/>
                  </a:schemeClr>
                </a:solidFill>
              </a:rPr>
              <a:t>APO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LAR </a:t>
            </a:r>
            <a:r>
              <a:rPr lang="en-US" sz="2000" dirty="0" smtClean="0"/>
              <a:t>(</a:t>
            </a:r>
            <a:r>
              <a:rPr lang="en-US" sz="2000" dirty="0" err="1" smtClean="0"/>
              <a:t>bem</a:t>
            </a:r>
            <a:r>
              <a:rPr lang="en-US" sz="2000" dirty="0" smtClean="0"/>
              <a:t> </a:t>
            </a:r>
            <a:r>
              <a:rPr lang="en-US" sz="2000" dirty="0" err="1" smtClean="0"/>
              <a:t>pouco</a:t>
            </a:r>
            <a:r>
              <a:rPr lang="en-US" sz="2000" dirty="0" smtClean="0"/>
              <a:t> polar)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endParaRPr lang="en-US" sz="3600" spc="0" dirty="0">
              <a:latin typeface="Lucida Handwriting" pitchFamily="66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13540" y="2060848"/>
            <a:ext cx="9157540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800" spc="0" dirty="0" smtClean="0">
                <a:latin typeface="Lucida Handwriting" pitchFamily="66" charset="0"/>
              </a:rPr>
              <a:t>“</a:t>
            </a:r>
            <a:r>
              <a:rPr lang="en-US" sz="2800" spc="0" dirty="0" err="1" smtClean="0">
                <a:latin typeface="Lucida Handwriting" pitchFamily="66" charset="0"/>
              </a:rPr>
              <a:t>Semelhante</a:t>
            </a:r>
            <a:r>
              <a:rPr lang="en-US" sz="2800" spc="0" dirty="0" smtClean="0">
                <a:latin typeface="Lucida Handwriting" pitchFamily="66" charset="0"/>
              </a:rPr>
              <a:t>  dissolve  </a:t>
            </a:r>
            <a:r>
              <a:rPr lang="en-US" sz="2800" spc="0" dirty="0" err="1" smtClean="0">
                <a:latin typeface="Lucida Handwriting" pitchFamily="66" charset="0"/>
              </a:rPr>
              <a:t>semelhante</a:t>
            </a:r>
            <a:r>
              <a:rPr lang="en-US" sz="2800" spc="0" dirty="0" smtClean="0">
                <a:latin typeface="Lucida Handwriting" pitchFamily="66" charset="0"/>
              </a:rPr>
              <a:t>”</a:t>
            </a:r>
            <a:endParaRPr lang="en-US" sz="3600" spc="0" dirty="0">
              <a:latin typeface="Lucida Handwriting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57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540" y="116632"/>
            <a:ext cx="9157540" cy="990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Mas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quando</a:t>
            </a:r>
            <a:r>
              <a:rPr lang="en-US" sz="2400" dirty="0" smtClean="0"/>
              <a:t> </a:t>
            </a:r>
            <a:r>
              <a:rPr lang="en-US" sz="2400" dirty="0" err="1" smtClean="0"/>
              <a:t>adicionamos</a:t>
            </a:r>
            <a:r>
              <a:rPr lang="en-US" sz="2400" dirty="0" smtClean="0"/>
              <a:t> </a:t>
            </a:r>
            <a:r>
              <a:rPr lang="en-US" sz="2400" dirty="0"/>
              <a:t>NaOH </a:t>
            </a:r>
            <a:r>
              <a:rPr lang="en-US" sz="2400" dirty="0" err="1" smtClean="0"/>
              <a:t>desentupiu</a:t>
            </a:r>
            <a:r>
              <a:rPr lang="en-US" sz="2400" dirty="0" smtClean="0"/>
              <a:t> a </a:t>
            </a:r>
            <a:r>
              <a:rPr lang="en-US" sz="2400" dirty="0" err="1" smtClean="0"/>
              <a:t>pia</a:t>
            </a:r>
            <a:r>
              <a:rPr lang="en-US" sz="2400" dirty="0" smtClean="0"/>
              <a:t>?!</a:t>
            </a:r>
            <a:endParaRPr lang="en-US" sz="24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13</a:t>
            </a:fld>
            <a:endParaRPr lang="en-US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4" y="1556791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 descr="C:\Users\Karol\Desktop\Untitled 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659" y="3402608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96" y="1556791"/>
            <a:ext cx="410527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83970" y="2474324"/>
            <a:ext cx="24368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 smtClean="0"/>
              <a:t>NaOH</a:t>
            </a:r>
          </a:p>
          <a:p>
            <a:pPr algn="ctr"/>
            <a:r>
              <a:rPr lang="pt-BR" sz="2000" dirty="0" smtClean="0"/>
              <a:t>(hidróxido de sódio)</a:t>
            </a:r>
            <a:endParaRPr lang="en-US" sz="200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95" y="1555479"/>
            <a:ext cx="410527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6961">
            <a:off x="2389423" y="2590271"/>
            <a:ext cx="2089017" cy="120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53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5" y="206152"/>
            <a:ext cx="7750818" cy="990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Mas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quando</a:t>
            </a:r>
            <a:r>
              <a:rPr lang="en-US" sz="2400" dirty="0" smtClean="0"/>
              <a:t> </a:t>
            </a:r>
            <a:r>
              <a:rPr lang="en-US" sz="2400" dirty="0" err="1" smtClean="0"/>
              <a:t>adicionamos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chemeClr val="tx1"/>
                </a:solidFill>
              </a:rPr>
              <a:t>NaOH</a:t>
            </a:r>
            <a:r>
              <a:rPr lang="en-US" sz="2400" dirty="0"/>
              <a:t> </a:t>
            </a:r>
            <a:r>
              <a:rPr lang="en-US" sz="2400" dirty="0" err="1" smtClean="0"/>
              <a:t>desentupiu</a:t>
            </a:r>
            <a:r>
              <a:rPr lang="en-US" sz="2400" dirty="0" smtClean="0"/>
              <a:t> a </a:t>
            </a:r>
            <a:r>
              <a:rPr lang="en-US" sz="2400" dirty="0" err="1" smtClean="0"/>
              <a:t>pia</a:t>
            </a:r>
            <a:r>
              <a:rPr lang="en-US" sz="2400" dirty="0" smtClean="0"/>
              <a:t>?!</a:t>
            </a:r>
            <a:endParaRPr lang="en-US" sz="24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720080" cy="332656"/>
          </a:xfrm>
        </p:spPr>
        <p:txBody>
          <a:bodyPr/>
          <a:lstStyle/>
          <a:p>
            <a:fld id="{51F8C9A5-12A9-4EDB-A27A-5AF092DF8021}" type="slidenum">
              <a:rPr lang="en-US" smtClean="0"/>
              <a:t>14</a:t>
            </a:fld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14" y="2442500"/>
            <a:ext cx="2738065" cy="1755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661" y="395432"/>
            <a:ext cx="1316184" cy="141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486" y="4217594"/>
            <a:ext cx="2778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dirty="0" err="1" smtClean="0"/>
              <a:t>molécula</a:t>
            </a:r>
            <a:r>
              <a:rPr lang="en-US" sz="2000" dirty="0" smtClean="0"/>
              <a:t> de </a:t>
            </a:r>
            <a:r>
              <a:rPr lang="en-US" sz="2000" b="1" dirty="0" err="1" smtClean="0">
                <a:solidFill>
                  <a:srgbClr val="959033"/>
                </a:solidFill>
              </a:rPr>
              <a:t>gordura</a:t>
            </a:r>
            <a:r>
              <a:rPr lang="en-US" sz="2000" dirty="0" smtClean="0"/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2824847" y="3032197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144385" y="3032196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3 </a:t>
            </a:r>
            <a:r>
              <a:rPr lang="pt-BR" sz="2400" dirty="0" smtClean="0">
                <a:solidFill>
                  <a:srgbClr val="C00000"/>
                </a:solidFill>
              </a:rPr>
              <a:t>NaOH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427984" y="3198356"/>
            <a:ext cx="576064" cy="121873"/>
          </a:xfrm>
          <a:prstGeom prst="rightArrow">
            <a:avLst>
              <a:gd name="adj1" fmla="val 21620"/>
              <a:gd name="adj2" fmla="val 83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99" y="2508502"/>
            <a:ext cx="2728762" cy="168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762" y="2728728"/>
            <a:ext cx="1160703" cy="148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7574560" y="3008791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4924018" y="2060848"/>
            <a:ext cx="3040260" cy="2584761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913246" y="4770104"/>
            <a:ext cx="30187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/>
              <a:t>Sais </a:t>
            </a:r>
            <a:r>
              <a:rPr lang="en-US" sz="2000" b="1" dirty="0" err="1" smtClean="0"/>
              <a:t>formados</a:t>
            </a:r>
            <a:r>
              <a:rPr lang="en-US" sz="2000" b="1" dirty="0" smtClean="0"/>
              <a:t>!</a:t>
            </a:r>
          </a:p>
          <a:p>
            <a:pPr algn="ctr"/>
            <a:r>
              <a:rPr lang="pt-BR" sz="2000" b="1" dirty="0" smtClean="0"/>
              <a:t>Moléculas detergentes!</a:t>
            </a:r>
            <a:endParaRPr lang="en-US" sz="2000" b="1" dirty="0" smtClean="0"/>
          </a:p>
          <a:p>
            <a:pPr algn="ctr"/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84597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/>
      <p:bldP spid="17" grpId="0" animBg="1"/>
      <p:bldP spid="20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5" y="206152"/>
            <a:ext cx="7750818" cy="990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Mas </a:t>
            </a:r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quando</a:t>
            </a:r>
            <a:r>
              <a:rPr lang="en-US" sz="2400" dirty="0" smtClean="0"/>
              <a:t> </a:t>
            </a:r>
            <a:r>
              <a:rPr lang="en-US" sz="2400" dirty="0" err="1" smtClean="0"/>
              <a:t>adicionamos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chemeClr val="tx1"/>
                </a:solidFill>
              </a:rPr>
              <a:t>NaOH</a:t>
            </a:r>
            <a:r>
              <a:rPr lang="en-US" sz="2400" dirty="0"/>
              <a:t> </a:t>
            </a:r>
            <a:r>
              <a:rPr lang="en-US" sz="2400" dirty="0" err="1" smtClean="0"/>
              <a:t>desentupiu</a:t>
            </a:r>
            <a:r>
              <a:rPr lang="en-US" sz="2400" dirty="0" smtClean="0"/>
              <a:t> a </a:t>
            </a:r>
            <a:r>
              <a:rPr lang="en-US" sz="2400" dirty="0" err="1" smtClean="0"/>
              <a:t>pia</a:t>
            </a:r>
            <a:r>
              <a:rPr lang="en-US" sz="2400" dirty="0" smtClean="0"/>
              <a:t>?!</a:t>
            </a:r>
            <a:endParaRPr lang="en-US" sz="24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720080" cy="332656"/>
          </a:xfrm>
        </p:spPr>
        <p:txBody>
          <a:bodyPr/>
          <a:lstStyle/>
          <a:p>
            <a:fld id="{51F8C9A5-12A9-4EDB-A27A-5AF092DF8021}" type="slidenum">
              <a:rPr lang="en-US" smtClean="0"/>
              <a:t>15</a:t>
            </a:fld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762" y="395432"/>
            <a:ext cx="951982" cy="102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062" y="1772816"/>
            <a:ext cx="525658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Brace 2"/>
          <p:cNvSpPr/>
          <p:nvPr/>
        </p:nvSpPr>
        <p:spPr>
          <a:xfrm rot="5400000">
            <a:off x="2626615" y="4156673"/>
            <a:ext cx="648072" cy="1073156"/>
          </a:xfrm>
          <a:prstGeom prst="rightBrace">
            <a:avLst>
              <a:gd name="adj1" fmla="val 1806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/>
          <p:cNvSpPr/>
          <p:nvPr/>
        </p:nvSpPr>
        <p:spPr>
          <a:xfrm rot="5400000">
            <a:off x="4944197" y="2941210"/>
            <a:ext cx="648072" cy="3504082"/>
          </a:xfrm>
          <a:prstGeom prst="rightBrace">
            <a:avLst>
              <a:gd name="adj1" fmla="val 1806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 rot="16200000">
            <a:off x="2594203" y="1056219"/>
            <a:ext cx="648072" cy="1073156"/>
          </a:xfrm>
          <a:prstGeom prst="rightBrace">
            <a:avLst>
              <a:gd name="adj1" fmla="val 1806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 rot="16200000">
            <a:off x="4969912" y="-133530"/>
            <a:ext cx="648072" cy="3452653"/>
          </a:xfrm>
          <a:prstGeom prst="rightBrace">
            <a:avLst>
              <a:gd name="adj1" fmla="val 1806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85744" y="5045176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</a:rPr>
              <a:t>Polar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17354" y="5017497"/>
            <a:ext cx="1322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959033"/>
                </a:solidFill>
              </a:rPr>
              <a:t>Apolar</a:t>
            </a:r>
            <a:endParaRPr lang="en-US" sz="2800" b="1" dirty="0">
              <a:solidFill>
                <a:srgbClr val="959033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7504" y="1192686"/>
            <a:ext cx="18934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Sais </a:t>
            </a:r>
            <a:r>
              <a:rPr lang="en-US" sz="2000" dirty="0" err="1" smtClean="0"/>
              <a:t>formados</a:t>
            </a:r>
            <a:r>
              <a:rPr lang="en-US" sz="2000" dirty="0" smtClean="0"/>
              <a:t>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35893" y="1959769"/>
            <a:ext cx="2880323" cy="821160"/>
          </a:xfrm>
          <a:prstGeom prst="roundRect">
            <a:avLst/>
          </a:prstGeom>
          <a:solidFill>
            <a:srgbClr val="CCCC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2381661" y="1959768"/>
            <a:ext cx="1185960" cy="821160"/>
          </a:xfrm>
          <a:prstGeom prst="roundRect">
            <a:avLst/>
          </a:prstGeom>
          <a:solidFill>
            <a:srgbClr val="00B0F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2350382" y="2852936"/>
            <a:ext cx="1185960" cy="749152"/>
          </a:xfrm>
          <a:prstGeom prst="roundRect">
            <a:avLst/>
          </a:prstGeom>
          <a:solidFill>
            <a:srgbClr val="00B0F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2385744" y="3717032"/>
            <a:ext cx="1185960" cy="821160"/>
          </a:xfrm>
          <a:prstGeom prst="roundRect">
            <a:avLst/>
          </a:prstGeom>
          <a:solidFill>
            <a:srgbClr val="00B0F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3637762" y="2885118"/>
            <a:ext cx="3312371" cy="821160"/>
          </a:xfrm>
          <a:prstGeom prst="roundRect">
            <a:avLst/>
          </a:prstGeom>
          <a:solidFill>
            <a:srgbClr val="CCCC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3662277" y="3759968"/>
            <a:ext cx="3312371" cy="821160"/>
          </a:xfrm>
          <a:prstGeom prst="roundRect">
            <a:avLst/>
          </a:prstGeom>
          <a:solidFill>
            <a:srgbClr val="CCCC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7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8" grpId="0" animBg="1"/>
      <p:bldP spid="19" grpId="0" animBg="1"/>
      <p:bldP spid="8" grpId="0"/>
      <p:bldP spid="21" grpId="0"/>
      <p:bldP spid="10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16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53" y="947951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52" y="947950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27196" y="454820"/>
            <a:ext cx="4841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Sal </a:t>
            </a:r>
            <a:r>
              <a:rPr lang="en-US" sz="2000" b="1" dirty="0" err="1" smtClean="0"/>
              <a:t>formado</a:t>
            </a:r>
            <a:r>
              <a:rPr lang="en-US" sz="2000" b="1" dirty="0" smtClean="0"/>
              <a:t> entre a </a:t>
            </a:r>
            <a:r>
              <a:rPr lang="en-US" sz="2000" b="1" dirty="0" err="1" smtClean="0"/>
              <a:t>gordura</a:t>
            </a:r>
            <a:r>
              <a:rPr lang="en-US" sz="2000" b="1" dirty="0" smtClean="0"/>
              <a:t> e o NaOH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6289" y="2097118"/>
            <a:ext cx="1225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</a:rPr>
              <a:t>Polar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18532" y="2081352"/>
            <a:ext cx="1322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959033"/>
                </a:solidFill>
              </a:rPr>
              <a:t>Apolar</a:t>
            </a:r>
            <a:endParaRPr lang="en-US" sz="2800" b="1" dirty="0">
              <a:solidFill>
                <a:srgbClr val="959033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028384" y="3208599"/>
            <a:ext cx="1225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</a:rPr>
              <a:t>Polar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47838" y="4312880"/>
            <a:ext cx="1322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959033"/>
                </a:solidFill>
              </a:rPr>
              <a:t>Apolar</a:t>
            </a:r>
            <a:endParaRPr lang="en-US" sz="2800" b="1" dirty="0">
              <a:solidFill>
                <a:srgbClr val="959033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521973" y="4725144"/>
            <a:ext cx="11544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/>
              <a:t>gordura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8203508" y="3540057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/>
              <a:t>água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6" y="1124744"/>
            <a:ext cx="4366191" cy="968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37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52" y="947950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17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7196" y="454820"/>
            <a:ext cx="4841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Sal </a:t>
            </a:r>
            <a:r>
              <a:rPr lang="en-US" sz="2000" b="1" dirty="0" err="1" smtClean="0"/>
              <a:t>formado</a:t>
            </a:r>
            <a:r>
              <a:rPr lang="en-US" sz="2000" b="1" dirty="0" smtClean="0"/>
              <a:t> entre a </a:t>
            </a:r>
            <a:r>
              <a:rPr lang="en-US" sz="2000" b="1" dirty="0" err="1" smtClean="0"/>
              <a:t>gordura</a:t>
            </a:r>
            <a:r>
              <a:rPr lang="en-US" sz="2000" b="1" dirty="0" smtClean="0"/>
              <a:t> e o NaOH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28384" y="3208599"/>
            <a:ext cx="1225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</a:rPr>
              <a:t>Polar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47838" y="4312880"/>
            <a:ext cx="1322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959033"/>
                </a:solidFill>
              </a:rPr>
              <a:t>Apolar</a:t>
            </a:r>
            <a:endParaRPr lang="en-US" sz="2800" b="1" dirty="0">
              <a:solidFill>
                <a:srgbClr val="959033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21973" y="4725144"/>
            <a:ext cx="11544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/>
              <a:t>gordura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203508" y="3540057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/>
              <a:t>água</a:t>
            </a:r>
            <a:endParaRPr lang="en-US" dirty="0"/>
          </a:p>
        </p:txBody>
      </p:sp>
      <p:sp>
        <p:nvSpPr>
          <p:cNvPr id="3" name="Bent Arrow 2"/>
          <p:cNvSpPr/>
          <p:nvPr/>
        </p:nvSpPr>
        <p:spPr>
          <a:xfrm rot="5400000">
            <a:off x="5344163" y="1222179"/>
            <a:ext cx="1218634" cy="2330912"/>
          </a:xfrm>
          <a:prstGeom prst="bentArrow">
            <a:avLst>
              <a:gd name="adj1" fmla="val 8753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2356" y="4716289"/>
            <a:ext cx="564314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 dirty="0"/>
              <a:t>A</a:t>
            </a:r>
            <a:r>
              <a:rPr lang="pt-BR" sz="2000" dirty="0" smtClean="0"/>
              <a:t> parte do sal </a:t>
            </a:r>
            <a:r>
              <a:rPr lang="pt-BR" sz="2000" dirty="0" smtClean="0">
                <a:solidFill>
                  <a:srgbClr val="0070C0"/>
                </a:solidFill>
              </a:rPr>
              <a:t>polar</a:t>
            </a:r>
            <a:r>
              <a:rPr lang="pt-BR" sz="2000" dirty="0" smtClean="0"/>
              <a:t> interage com a </a:t>
            </a:r>
            <a:r>
              <a:rPr lang="pt-BR" sz="2000" dirty="0" smtClean="0">
                <a:solidFill>
                  <a:srgbClr val="0070C0"/>
                </a:solidFill>
              </a:rPr>
              <a:t>água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 dirty="0" smtClean="0"/>
              <a:t>A parte do sal </a:t>
            </a:r>
            <a:r>
              <a:rPr lang="pt-BR" sz="2000" dirty="0" smtClean="0">
                <a:solidFill>
                  <a:srgbClr val="959033"/>
                </a:solidFill>
              </a:rPr>
              <a:t>apolar</a:t>
            </a:r>
            <a:r>
              <a:rPr lang="pt-BR" sz="2000" dirty="0" smtClean="0"/>
              <a:t> interage com a </a:t>
            </a:r>
            <a:r>
              <a:rPr lang="pt-BR" sz="2000" dirty="0" smtClean="0">
                <a:solidFill>
                  <a:srgbClr val="959033"/>
                </a:solidFill>
              </a:rPr>
              <a:t>gordura</a:t>
            </a:r>
            <a:endParaRPr lang="en-US" sz="2000" dirty="0" smtClean="0">
              <a:solidFill>
                <a:srgbClr val="959033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49383" y="5967460"/>
            <a:ext cx="793198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000" dirty="0" smtClean="0"/>
              <a:t>Assim, o </a:t>
            </a:r>
            <a:r>
              <a:rPr lang="pt-BR" sz="2000" b="1" dirty="0" smtClean="0"/>
              <a:t>sal</a:t>
            </a:r>
            <a:r>
              <a:rPr lang="pt-BR" sz="2000" dirty="0" smtClean="0"/>
              <a:t> interage com as </a:t>
            </a:r>
            <a:r>
              <a:rPr lang="pt-BR" sz="2000" b="1" dirty="0" smtClean="0"/>
              <a:t>duas substâncias</a:t>
            </a:r>
            <a:r>
              <a:rPr lang="pt-BR" sz="2000" dirty="0" smtClean="0"/>
              <a:t>, e a pia desentope!</a:t>
            </a:r>
            <a:endParaRPr lang="en-US" sz="2000" dirty="0" smtClean="0">
              <a:solidFill>
                <a:srgbClr val="959033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6289" y="2097118"/>
            <a:ext cx="1225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</a:rPr>
              <a:t>Polar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18532" y="2081352"/>
            <a:ext cx="1322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959033"/>
                </a:solidFill>
              </a:rPr>
              <a:t>Apolar</a:t>
            </a:r>
            <a:endParaRPr lang="en-US" sz="2800" b="1" dirty="0">
              <a:solidFill>
                <a:srgbClr val="959033"/>
              </a:solidFill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6" y="1124744"/>
            <a:ext cx="4366191" cy="968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03916" y="3564808"/>
            <a:ext cx="956337" cy="21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95651">
            <a:off x="5928131" y="3665942"/>
            <a:ext cx="956337" cy="21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76132">
            <a:off x="6707353" y="3634004"/>
            <a:ext cx="956337" cy="21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39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52" y="947950"/>
            <a:ext cx="4104457" cy="44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18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7196" y="454820"/>
            <a:ext cx="4841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Sal </a:t>
            </a:r>
            <a:r>
              <a:rPr lang="en-US" sz="2000" b="1" dirty="0" err="1" smtClean="0"/>
              <a:t>formado</a:t>
            </a:r>
            <a:r>
              <a:rPr lang="en-US" sz="2000" b="1" dirty="0" smtClean="0"/>
              <a:t> entre a </a:t>
            </a:r>
            <a:r>
              <a:rPr lang="en-US" sz="2000" b="1" dirty="0" err="1" smtClean="0"/>
              <a:t>gordura</a:t>
            </a:r>
            <a:r>
              <a:rPr lang="en-US" sz="2000" b="1" dirty="0" smtClean="0"/>
              <a:t> e o NaOH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28384" y="3208599"/>
            <a:ext cx="1225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</a:rPr>
              <a:t>Polar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47838" y="4312880"/>
            <a:ext cx="1322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959033"/>
                </a:solidFill>
              </a:rPr>
              <a:t>Apolar</a:t>
            </a:r>
            <a:endParaRPr lang="en-US" sz="2800" b="1" dirty="0">
              <a:solidFill>
                <a:srgbClr val="959033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21973" y="4725144"/>
            <a:ext cx="11544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/>
              <a:t>gordura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203508" y="3540057"/>
            <a:ext cx="784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/>
              <a:t>água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4" t="4749"/>
          <a:stretch/>
        </p:blipFill>
        <p:spPr bwMode="auto">
          <a:xfrm>
            <a:off x="827711" y="2884155"/>
            <a:ext cx="3240360" cy="299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66289" y="2097118"/>
            <a:ext cx="1225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0070C0"/>
                </a:solidFill>
              </a:rPr>
              <a:t>Polar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18532" y="2081352"/>
            <a:ext cx="1322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959033"/>
                </a:solidFill>
              </a:rPr>
              <a:t>Apolar</a:t>
            </a:r>
            <a:endParaRPr lang="en-US" sz="2800" b="1" dirty="0">
              <a:solidFill>
                <a:srgbClr val="959033"/>
              </a:solidFill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6" y="1124744"/>
            <a:ext cx="4366191" cy="968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03916" y="3564808"/>
            <a:ext cx="956337" cy="21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95651">
            <a:off x="5928131" y="3665942"/>
            <a:ext cx="956337" cy="21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76132">
            <a:off x="6707353" y="3634004"/>
            <a:ext cx="956337" cy="21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70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19</a:t>
            </a:fld>
            <a:endParaRPr 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429" y="3133662"/>
            <a:ext cx="2169449" cy="348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http://www.brasilescola.com/upload/conteudo/images/funil-de-garrafa-pet.jpg"/>
          <p:cNvPicPr>
            <a:picLocks noChangeAspect="1" noChangeArrowheads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56"/>
          <a:stretch/>
        </p:blipFill>
        <p:spPr bwMode="auto">
          <a:xfrm>
            <a:off x="2628547" y="1124744"/>
            <a:ext cx="3247215" cy="200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3528" y="512393"/>
            <a:ext cx="8597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Representação</a:t>
            </a:r>
            <a:r>
              <a:rPr lang="en-US" b="1" dirty="0" smtClean="0"/>
              <a:t> das </a:t>
            </a:r>
            <a:r>
              <a:rPr lang="en-US" b="1" dirty="0" err="1" smtClean="0"/>
              <a:t>moléculas</a:t>
            </a:r>
            <a:r>
              <a:rPr lang="en-US" b="1" dirty="0" smtClean="0"/>
              <a:t> de </a:t>
            </a:r>
            <a:r>
              <a:rPr lang="en-US" b="1" dirty="0" err="1" smtClean="0"/>
              <a:t>água</a:t>
            </a:r>
            <a:r>
              <a:rPr lang="en-US" b="1" dirty="0" smtClean="0"/>
              <a:t>, da </a:t>
            </a:r>
            <a:r>
              <a:rPr lang="en-US" b="1" dirty="0" err="1" smtClean="0"/>
              <a:t>gordura</a:t>
            </a:r>
            <a:r>
              <a:rPr lang="en-US" b="1" dirty="0" smtClean="0"/>
              <a:t> e da </a:t>
            </a:r>
            <a:r>
              <a:rPr lang="en-US" b="1" dirty="0" err="1" smtClean="0"/>
              <a:t>molécula</a:t>
            </a:r>
            <a:r>
              <a:rPr lang="en-US" b="1" dirty="0" smtClean="0"/>
              <a:t> </a:t>
            </a:r>
            <a:r>
              <a:rPr lang="en-US" b="1" dirty="0" err="1" smtClean="0"/>
              <a:t>detergente</a:t>
            </a:r>
            <a:r>
              <a:rPr lang="en-US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792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759" y="5901976"/>
            <a:ext cx="1903059" cy="767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0"/>
            <a:ext cx="467544" cy="260648"/>
          </a:xfrm>
        </p:spPr>
        <p:txBody>
          <a:bodyPr/>
          <a:lstStyle/>
          <a:p>
            <a:fld id="{51F8C9A5-12A9-4EDB-A27A-5AF092DF8021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3528" y="512393"/>
            <a:ext cx="85622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/>
              <a:t>Simulando como isso ocorre!</a:t>
            </a:r>
            <a:endParaRPr lang="en-US" b="1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616" y="1059259"/>
            <a:ext cx="1207976" cy="2082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21" y="1076453"/>
            <a:ext cx="1207976" cy="2082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92442" y="1816657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/>
              <a:t>+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30558"/>
            <a:ext cx="1961508" cy="211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ight Arrow 10"/>
          <p:cNvSpPr/>
          <p:nvPr/>
        </p:nvSpPr>
        <p:spPr>
          <a:xfrm>
            <a:off x="4319652" y="1771903"/>
            <a:ext cx="1260459" cy="384720"/>
          </a:xfrm>
          <a:prstGeom prst="rightArrow">
            <a:avLst>
              <a:gd name="adj1" fmla="val 21620"/>
              <a:gd name="adj2" fmla="val 99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ultiply 11"/>
          <p:cNvSpPr/>
          <p:nvPr/>
        </p:nvSpPr>
        <p:spPr>
          <a:xfrm>
            <a:off x="4063841" y="1308499"/>
            <a:ext cx="1461254" cy="1385648"/>
          </a:xfrm>
          <a:prstGeom prst="mathMultiply">
            <a:avLst>
              <a:gd name="adj1" fmla="val 554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782" y="3779082"/>
            <a:ext cx="1245329" cy="214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45" y="4142062"/>
            <a:ext cx="1116526" cy="192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07" y="3738518"/>
            <a:ext cx="2121253" cy="2282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446" y="3779082"/>
            <a:ext cx="1336675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878441" y="4775146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/>
              <a:t>+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836749" y="4747015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/>
              <a:t>+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51970" y="6111734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/>
              <a:t>água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54041" y="3192980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/>
              <a:t>água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423485" y="6021288"/>
            <a:ext cx="10679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/>
              <a:t>gordura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2684751" y="3186080"/>
            <a:ext cx="10679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/>
              <a:t>gordura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262104" y="6111734"/>
            <a:ext cx="14093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 smtClean="0"/>
              <a:t>detergente</a:t>
            </a:r>
            <a:endParaRPr lang="en-US" dirty="0"/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1850">
            <a:off x="7515108" y="5336814"/>
            <a:ext cx="956337" cy="21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ight Arrow 27"/>
          <p:cNvSpPr/>
          <p:nvPr/>
        </p:nvSpPr>
        <p:spPr>
          <a:xfrm>
            <a:off x="5763892" y="5026194"/>
            <a:ext cx="1260459" cy="384720"/>
          </a:xfrm>
          <a:prstGeom prst="rightArrow">
            <a:avLst>
              <a:gd name="adj1" fmla="val 21620"/>
              <a:gd name="adj2" fmla="val 99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0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  <p:bldP spid="18" grpId="0"/>
      <p:bldP spid="19" grpId="0"/>
      <p:bldP spid="3" grpId="0"/>
      <p:bldP spid="21" grpId="0"/>
      <p:bldP spid="22" grpId="0"/>
      <p:bldP spid="23" grpId="0"/>
      <p:bldP spid="24" grpId="0"/>
      <p:bldP spid="2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715</TotalTime>
  <Words>591</Words>
  <Application>Microsoft Office PowerPoint</Application>
  <PresentationFormat>Apresentação na tela (4:3)</PresentationFormat>
  <Paragraphs>148</Paragraphs>
  <Slides>20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Clarity</vt:lpstr>
      <vt:lpstr>Apresentação do PowerPoint</vt:lpstr>
      <vt:lpstr>4. Procedimento Experimental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5. Entendendo o que aconteceu</vt:lpstr>
      <vt:lpstr>Mas por que a água não consegue desentupir a pia?!</vt:lpstr>
      <vt:lpstr>Mas por que a água não consegue desentupir a pia?!</vt:lpstr>
      <vt:lpstr>Mas por que a água não consegue desentupir a pia?!</vt:lpstr>
      <vt:lpstr>a água é POLAR a gordura é APOLAR (bem pouco polar)  </vt:lpstr>
      <vt:lpstr>Mas por que quando adicionamos NaOH desentupiu a pia?!</vt:lpstr>
      <vt:lpstr>Mas por que quando adicionamos NaOH desentupiu a pia?!</vt:lpstr>
      <vt:lpstr>Mas por que quando adicionamos NaOH desentupiu a pia?!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Karoline dos Santos Tarnowski</dc:creator>
  <cp:lastModifiedBy>TopTech</cp:lastModifiedBy>
  <cp:revision>55</cp:revision>
  <dcterms:created xsi:type="dcterms:W3CDTF">2015-08-31T23:57:28Z</dcterms:created>
  <dcterms:modified xsi:type="dcterms:W3CDTF">2016-01-06T04:55:08Z</dcterms:modified>
</cp:coreProperties>
</file>