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40" r:id="rId1"/>
  </p:sldMasterIdLst>
  <p:notesMasterIdLst>
    <p:notesMasterId r:id="rId25"/>
  </p:notesMasterIdLst>
  <p:sldIdLst>
    <p:sldId id="293" r:id="rId2"/>
    <p:sldId id="269" r:id="rId3"/>
    <p:sldId id="271" r:id="rId4"/>
    <p:sldId id="272" r:id="rId5"/>
    <p:sldId id="274" r:id="rId6"/>
    <p:sldId id="276" r:id="rId7"/>
    <p:sldId id="277" r:id="rId8"/>
    <p:sldId id="291" r:id="rId9"/>
    <p:sldId id="292" r:id="rId10"/>
    <p:sldId id="279" r:id="rId11"/>
    <p:sldId id="278" r:id="rId12"/>
    <p:sldId id="280" r:id="rId13"/>
    <p:sldId id="281" r:id="rId14"/>
    <p:sldId id="282" r:id="rId15"/>
    <p:sldId id="283" r:id="rId16"/>
    <p:sldId id="284" r:id="rId17"/>
    <p:sldId id="285" r:id="rId18"/>
    <p:sldId id="287" r:id="rId19"/>
    <p:sldId id="288" r:id="rId20"/>
    <p:sldId id="270" r:id="rId21"/>
    <p:sldId id="289" r:id="rId22"/>
    <p:sldId id="275" r:id="rId23"/>
    <p:sldId id="286" r:id="rId24"/>
  </p:sldIdLst>
  <p:sldSz cx="10801350" cy="6858000"/>
  <p:notesSz cx="6858000" cy="9144000"/>
  <p:defaultTextStyle>
    <a:defPPr>
      <a:defRPr lang="en-US"/>
    </a:defPPr>
    <a:lvl1pPr marL="0" algn="l" defTabSz="4571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96" algn="l" defTabSz="4571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95" algn="l" defTabSz="4571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91" algn="l" defTabSz="4571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89" algn="l" defTabSz="4571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85" algn="l" defTabSz="4571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82" algn="l" defTabSz="4571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80" algn="l" defTabSz="4571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76" algn="l" defTabSz="4571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CC9900"/>
    <a:srgbClr val="E3DE00"/>
    <a:srgbClr val="06845D"/>
    <a:srgbClr val="1A829A"/>
    <a:srgbClr val="EA005F"/>
    <a:srgbClr val="D20055"/>
    <a:srgbClr val="003192"/>
    <a:srgbClr val="FFC521"/>
    <a:srgbClr val="B00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84817" autoAdjust="0"/>
  </p:normalViewPr>
  <p:slideViewPr>
    <p:cSldViewPr snapToGrid="0">
      <p:cViewPr>
        <p:scale>
          <a:sx n="70" d="100"/>
          <a:sy n="70" d="100"/>
        </p:scale>
        <p:origin x="-846" y="-210"/>
      </p:cViewPr>
      <p:guideLst>
        <p:guide orient="horz" pos="2160"/>
        <p:guide pos="34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67371-6E1D-4378-9083-C79040545881}" type="datetimeFigureOut">
              <a:rPr lang="en-US" smtClean="0"/>
              <a:t>4/14/2016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5BC60-192C-4FA3-9362-7394CC5206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431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96" algn="l" defTabSz="9143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95" algn="l" defTabSz="9143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91" algn="l" defTabSz="9143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89" algn="l" defTabSz="9143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85" algn="l" defTabSz="9143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82" algn="l" defTabSz="9143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80" algn="l" defTabSz="9143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76" algn="l" defTabSz="9143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45BC60-192C-4FA3-9362-7394CC5206D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9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5803" y="1346949"/>
            <a:ext cx="9056932" cy="80685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15803" y="4299699"/>
            <a:ext cx="9056932" cy="80685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815803" y="1484783"/>
            <a:ext cx="905693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8548602" y="4068923"/>
            <a:ext cx="957613" cy="10809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1616" y="1432224"/>
            <a:ext cx="8830104" cy="3035805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5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7819" y="4389121"/>
            <a:ext cx="6991174" cy="1069845"/>
          </a:xfrm>
        </p:spPr>
        <p:txBody>
          <a:bodyPr>
            <a:normAutofit/>
          </a:bodyPr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 marL="457196" indent="0" algn="ctr">
              <a:buNone/>
              <a:defRPr sz="2300"/>
            </a:lvl2pPr>
            <a:lvl3pPr marL="914395" indent="0" algn="ctr">
              <a:buNone/>
              <a:defRPr sz="2300"/>
            </a:lvl3pPr>
            <a:lvl4pPr marL="1371591" indent="0" algn="ctr">
              <a:buNone/>
              <a:defRPr sz="2100"/>
            </a:lvl4pPr>
            <a:lvl5pPr marL="1828789" indent="0" algn="ctr">
              <a:buNone/>
              <a:defRPr sz="2100"/>
            </a:lvl5pPr>
            <a:lvl6pPr marL="2285985" indent="0" algn="ctr">
              <a:buNone/>
              <a:defRPr sz="2100"/>
            </a:lvl6pPr>
            <a:lvl7pPr marL="2743182" indent="0" algn="ctr">
              <a:buNone/>
              <a:defRPr sz="2100"/>
            </a:lvl7pPr>
            <a:lvl8pPr marL="3200380" indent="0" algn="ctr">
              <a:buNone/>
              <a:defRPr sz="2100"/>
            </a:lvl8pPr>
            <a:lvl9pPr marL="3657576" indent="0" algn="ctr">
              <a:buNone/>
              <a:defRPr sz="21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9B0F0-4212-409E-BB2D-609BA5C17CE0}" type="datetime1">
              <a:rPr lang="en-US" smtClean="0"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Título do slide ou assunto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98563" y="4289333"/>
            <a:ext cx="1057692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49B82-5342-492B-B75C-EA027D9C7032}" type="datetime1">
              <a:rPr lang="en-US" smtClean="0"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Título do slide ou assunto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90"/>
            <a:ext cx="1080135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940" y="1225298"/>
            <a:ext cx="8222528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1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8740" y="5020058"/>
            <a:ext cx="8020002" cy="1066800"/>
          </a:xfrm>
        </p:spPr>
        <p:txBody>
          <a:bodyPr anchor="t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  <a:lvl2pPr marL="45719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13453" y="6272787"/>
            <a:ext cx="2342692" cy="365123"/>
          </a:xfrm>
        </p:spPr>
        <p:txBody>
          <a:bodyPr/>
          <a:lstStyle/>
          <a:p>
            <a:fld id="{3B0B082C-A829-4DEB-8E28-2056DC7872CA}" type="datetime1">
              <a:rPr lang="en-US" smtClean="0"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3744" y="6272787"/>
            <a:ext cx="5605901" cy="365123"/>
          </a:xfrm>
        </p:spPr>
        <p:txBody>
          <a:bodyPr/>
          <a:lstStyle/>
          <a:p>
            <a:r>
              <a:rPr lang="pt-BR" dirty="0" smtClean="0"/>
              <a:t>Título do slide ou assunto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95041" y="2325848"/>
            <a:ext cx="957613" cy="10809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7468" y="2506133"/>
            <a:ext cx="1052758" cy="72033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7818" y="2194560"/>
            <a:ext cx="4212527" cy="3977640"/>
          </a:xfrm>
        </p:spPr>
        <p:txBody>
          <a:bodyPr/>
          <a:lstStyle>
            <a:lvl1pPr>
              <a:defRPr sz="2100"/>
            </a:lvl1pPr>
            <a:lvl2pPr>
              <a:defRPr sz="19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8304" y="2194560"/>
            <a:ext cx="4212527" cy="3977640"/>
          </a:xfrm>
        </p:spPr>
        <p:txBody>
          <a:bodyPr/>
          <a:lstStyle>
            <a:lvl1pPr>
              <a:defRPr sz="2100"/>
            </a:lvl1pPr>
            <a:lvl2pPr>
              <a:defRPr sz="19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9EDBA-C3E8-492B-8A11-B3D9043A2AEC}" type="datetime1">
              <a:rPr lang="en-US" smtClean="0"/>
              <a:t>4/14/2016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Título do slide ou assunto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5118" y="2048258"/>
            <a:ext cx="4212527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solidFill>
                  <a:schemeClr val="accent1">
                    <a:lumMod val="75000"/>
                  </a:schemeClr>
                </a:solidFill>
              </a:defRPr>
            </a:lvl1pPr>
            <a:lvl2pPr marL="457196" indent="0">
              <a:buNone/>
              <a:defRPr sz="2100" b="1"/>
            </a:lvl2pPr>
            <a:lvl3pPr marL="914395" indent="0">
              <a:buNone/>
              <a:defRPr sz="1900" b="1"/>
            </a:lvl3pPr>
            <a:lvl4pPr marL="1371591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5" indent="0">
              <a:buNone/>
              <a:defRPr sz="1600" b="1"/>
            </a:lvl6pPr>
            <a:lvl7pPr marL="2743182" indent="0">
              <a:buNone/>
              <a:defRPr sz="1600" b="1"/>
            </a:lvl7pPr>
            <a:lvl8pPr marL="3200380" indent="0">
              <a:buNone/>
              <a:defRPr sz="1600" b="1"/>
            </a:lvl8pPr>
            <a:lvl9pPr marL="365757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7818" y="2743200"/>
            <a:ext cx="4212527" cy="3291840"/>
          </a:xfrm>
        </p:spPr>
        <p:txBody>
          <a:bodyPr/>
          <a:lstStyle>
            <a:lvl1pPr>
              <a:defRPr sz="2100"/>
            </a:lvl1pPr>
            <a:lvl2pPr>
              <a:defRPr sz="19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38304" y="2048258"/>
            <a:ext cx="4212527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solidFill>
                  <a:schemeClr val="accent1">
                    <a:lumMod val="75000"/>
                  </a:schemeClr>
                </a:solidFill>
              </a:defRPr>
            </a:lvl1pPr>
            <a:lvl2pPr marL="457196" indent="0">
              <a:buNone/>
              <a:defRPr sz="2100" b="1"/>
            </a:lvl2pPr>
            <a:lvl3pPr marL="914395" indent="0">
              <a:buNone/>
              <a:defRPr sz="1900" b="1"/>
            </a:lvl3pPr>
            <a:lvl4pPr marL="1371591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5" indent="0">
              <a:buNone/>
              <a:defRPr sz="1600" b="1"/>
            </a:lvl6pPr>
            <a:lvl7pPr marL="2743182" indent="0">
              <a:buNone/>
              <a:defRPr sz="1600" b="1"/>
            </a:lvl7pPr>
            <a:lvl8pPr marL="3200380" indent="0">
              <a:buNone/>
              <a:defRPr sz="1600" b="1"/>
            </a:lvl8pPr>
            <a:lvl9pPr marL="365757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38304" y="2743200"/>
            <a:ext cx="4212527" cy="3291840"/>
          </a:xfrm>
        </p:spPr>
        <p:txBody>
          <a:bodyPr/>
          <a:lstStyle>
            <a:lvl1pPr>
              <a:defRPr sz="2100"/>
            </a:lvl1pPr>
            <a:lvl2pPr>
              <a:defRPr sz="19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DF57-03A9-47A1-A9EC-8F3248C85C00}" type="datetime1">
              <a:rPr lang="en-US" smtClean="0"/>
              <a:t>4/14/2016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Título do slide ou assunto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21D4E-9A0A-4318-B77E-F90D032014E0}" type="datetime1">
              <a:rPr lang="en-US" smtClean="0"/>
              <a:t>4/14/2016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Título do slide ou assunto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D8902-FE03-41BA-910B-B84230088B80}" type="datetime1">
              <a:rPr lang="en-US" smtClean="0"/>
              <a:t>4/14/2016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Título do slide ou assunto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356597" y="0"/>
            <a:ext cx="3444754" cy="6858000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4447" y="685800"/>
            <a:ext cx="2835354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593" y="685804"/>
            <a:ext cx="5946144" cy="5020058"/>
          </a:xfrm>
        </p:spPr>
        <p:txBody>
          <a:bodyPr/>
          <a:lstStyle>
            <a:lvl1pPr>
              <a:defRPr sz="2100"/>
            </a:lvl1pPr>
            <a:lvl2pPr>
              <a:defRPr sz="19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74447" y="2423160"/>
            <a:ext cx="2835354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196" indent="0">
              <a:buNone/>
              <a:defRPr sz="1200"/>
            </a:lvl2pPr>
            <a:lvl3pPr marL="914395" indent="0">
              <a:buNone/>
              <a:defRPr sz="900"/>
            </a:lvl3pPr>
            <a:lvl4pPr marL="1371591" indent="0">
              <a:buNone/>
              <a:defRPr sz="900"/>
            </a:lvl4pPr>
            <a:lvl5pPr marL="1828789" indent="0">
              <a:buNone/>
              <a:defRPr sz="900"/>
            </a:lvl5pPr>
            <a:lvl6pPr marL="2285985" indent="0">
              <a:buNone/>
              <a:defRPr sz="900"/>
            </a:lvl6pPr>
            <a:lvl7pPr marL="2743182" indent="0">
              <a:buNone/>
              <a:defRPr sz="900"/>
            </a:lvl7pPr>
            <a:lvl8pPr marL="3200380" indent="0">
              <a:buNone/>
              <a:defRPr sz="900"/>
            </a:lvl8pPr>
            <a:lvl9pPr marL="365757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2E7D6-0D35-45EA-AB3D-B1A5119EE378}" type="datetime1">
              <a:rPr lang="en-US" smtClean="0"/>
              <a:t>4/14/2016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Título do slide ou assunto</a:t>
            </a:r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0101216" y="6229680"/>
            <a:ext cx="405051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356597" y="0"/>
            <a:ext cx="3444754" cy="6858000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4447" y="685800"/>
            <a:ext cx="2835354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735659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5" indent="0">
              <a:buNone/>
              <a:defRPr sz="2300"/>
            </a:lvl3pPr>
            <a:lvl4pPr marL="1371591" indent="0">
              <a:buNone/>
              <a:defRPr sz="2100"/>
            </a:lvl4pPr>
            <a:lvl5pPr marL="1828789" indent="0">
              <a:buNone/>
              <a:defRPr sz="2100"/>
            </a:lvl5pPr>
            <a:lvl6pPr marL="2285985" indent="0">
              <a:buNone/>
              <a:defRPr sz="2100"/>
            </a:lvl6pPr>
            <a:lvl7pPr marL="2743182" indent="0">
              <a:buNone/>
              <a:defRPr sz="2100"/>
            </a:lvl7pPr>
            <a:lvl8pPr marL="3200380" indent="0">
              <a:buNone/>
              <a:defRPr sz="2100"/>
            </a:lvl8pPr>
            <a:lvl9pPr marL="3657576" indent="0">
              <a:buNone/>
              <a:defRPr sz="21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74447" y="2423160"/>
            <a:ext cx="2835354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196" indent="0">
              <a:buNone/>
              <a:defRPr sz="1200"/>
            </a:lvl2pPr>
            <a:lvl3pPr marL="914395" indent="0">
              <a:buNone/>
              <a:defRPr sz="900"/>
            </a:lvl3pPr>
            <a:lvl4pPr marL="1371591" indent="0">
              <a:buNone/>
              <a:defRPr sz="900"/>
            </a:lvl4pPr>
            <a:lvl5pPr marL="1828789" indent="0">
              <a:buNone/>
              <a:defRPr sz="900"/>
            </a:lvl5pPr>
            <a:lvl6pPr marL="2285985" indent="0">
              <a:buNone/>
              <a:defRPr sz="900"/>
            </a:lvl6pPr>
            <a:lvl7pPr marL="2743182" indent="0">
              <a:buNone/>
              <a:defRPr sz="900"/>
            </a:lvl7pPr>
            <a:lvl8pPr marL="3200380" indent="0">
              <a:buNone/>
              <a:defRPr sz="900"/>
            </a:lvl8pPr>
            <a:lvl9pPr marL="365757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30F2-9F81-4619-9080-5EAC421A121B}" type="datetime1">
              <a:rPr lang="en-US" smtClean="0"/>
              <a:t>4/14/2016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0101216" y="6229680"/>
            <a:ext cx="405051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31A5-5007-4C93-B16F-F4C82FD184E7}" type="datetime1">
              <a:rPr lang="en-US" smtClean="0"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Título do slide ou assunto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9716" y="533400"/>
            <a:ext cx="2261533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5118" y="533400"/>
            <a:ext cx="6649581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87B29-B34A-488C-AFC5-9AEF8D5CD4EB}" type="datetime1">
              <a:rPr lang="en-US" smtClean="0"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Título do slide ou assunto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7818" y="484640"/>
            <a:ext cx="8911114" cy="1609343"/>
          </a:xfrm>
          <a:prstGeom prst="rect">
            <a:avLst/>
          </a:prstGeom>
        </p:spPr>
        <p:txBody>
          <a:bodyPr vert="horz" lIns="91439" tIns="45720" rIns="91439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7818" y="2121406"/>
            <a:ext cx="8911114" cy="4050795"/>
          </a:xfrm>
          <a:prstGeom prst="rect">
            <a:avLst/>
          </a:prstGeom>
        </p:spPr>
        <p:txBody>
          <a:bodyPr vert="horz" lIns="91439" tIns="45720" rIns="91439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55984" y="6272787"/>
            <a:ext cx="2900162" cy="365123"/>
          </a:xfrm>
          <a:prstGeom prst="rect">
            <a:avLst/>
          </a:prstGeom>
        </p:spPr>
        <p:txBody>
          <a:bodyPr vert="horz" lIns="91439" tIns="45720" rIns="91439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2F8A891-CD2C-4112-BB38-470A236E5859}" type="datetime1">
              <a:rPr lang="en-US" smtClean="0"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64022" y="6272787"/>
            <a:ext cx="5605901" cy="365123"/>
          </a:xfrm>
          <a:prstGeom prst="rect">
            <a:avLst/>
          </a:prstGeom>
        </p:spPr>
        <p:txBody>
          <a:bodyPr vert="horz" lIns="91439" tIns="45720" rIns="91439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pt-BR" dirty="0" smtClean="0"/>
              <a:t>Título do slide ou assunto</a:t>
            </a:r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0101216" y="6229680"/>
            <a:ext cx="405051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0952" y="6272787"/>
            <a:ext cx="567071" cy="365123"/>
          </a:xfrm>
          <a:prstGeom prst="rect">
            <a:avLst/>
          </a:prstGeom>
        </p:spPr>
        <p:txBody>
          <a:bodyPr vert="horz" lIns="91439" tIns="45720" rIns="91439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dt="0"/>
  <p:txStyles>
    <p:titleStyle>
      <a:lvl1pPr algn="l" defTabSz="914395" rtl="0" eaLnBrk="1" latinLnBrk="0" hangingPunct="1">
        <a:lnSpc>
          <a:spcPct val="90000"/>
        </a:lnSpc>
        <a:spcBef>
          <a:spcPct val="0"/>
        </a:spcBef>
        <a:buNone/>
        <a:defRPr sz="53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78" indent="-182878" algn="l" defTabSz="914395" rtl="0" eaLnBrk="1" latinLnBrk="0" hangingPunct="1">
        <a:lnSpc>
          <a:spcPct val="90000"/>
        </a:lnSpc>
        <a:spcBef>
          <a:spcPts val="1199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indent="-182878" algn="l" defTabSz="914395" rtl="0" eaLnBrk="1" latinLnBrk="0" hangingPunct="1">
        <a:lnSpc>
          <a:spcPct val="90000"/>
        </a:lnSpc>
        <a:spcBef>
          <a:spcPts val="400"/>
        </a:spcBef>
        <a:spcAft>
          <a:spcPts val="199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16" indent="-182878" algn="l" defTabSz="914395" rtl="0" eaLnBrk="1" latinLnBrk="0" hangingPunct="1">
        <a:lnSpc>
          <a:spcPct val="90000"/>
        </a:lnSpc>
        <a:spcBef>
          <a:spcPts val="400"/>
        </a:spcBef>
        <a:spcAft>
          <a:spcPts val="199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34" indent="-182878" algn="l" defTabSz="914395" rtl="0" eaLnBrk="1" latinLnBrk="0" hangingPunct="1">
        <a:lnSpc>
          <a:spcPct val="90000"/>
        </a:lnSpc>
        <a:spcBef>
          <a:spcPts val="400"/>
        </a:spcBef>
        <a:spcAft>
          <a:spcPts val="199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52" indent="-182878" algn="l" defTabSz="914395" rtl="0" eaLnBrk="1" latinLnBrk="0" hangingPunct="1">
        <a:lnSpc>
          <a:spcPct val="90000"/>
        </a:lnSpc>
        <a:spcBef>
          <a:spcPts val="400"/>
        </a:spcBef>
        <a:spcAft>
          <a:spcPts val="199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99990" indent="-228598" algn="l" defTabSz="914395" rtl="0" eaLnBrk="1" latinLnBrk="0" hangingPunct="1">
        <a:lnSpc>
          <a:spcPct val="90000"/>
        </a:lnSpc>
        <a:spcBef>
          <a:spcPts val="400"/>
        </a:spcBef>
        <a:spcAft>
          <a:spcPts val="199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99988" indent="-228598" algn="l" defTabSz="914395" rtl="0" eaLnBrk="1" latinLnBrk="0" hangingPunct="1">
        <a:lnSpc>
          <a:spcPct val="90000"/>
        </a:lnSpc>
        <a:spcBef>
          <a:spcPts val="400"/>
        </a:spcBef>
        <a:spcAft>
          <a:spcPts val="199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9986" indent="-228598" algn="l" defTabSz="914395" rtl="0" eaLnBrk="1" latinLnBrk="0" hangingPunct="1">
        <a:lnSpc>
          <a:spcPct val="90000"/>
        </a:lnSpc>
        <a:spcBef>
          <a:spcPts val="400"/>
        </a:spcBef>
        <a:spcAft>
          <a:spcPts val="199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99984" indent="-228598" algn="l" defTabSz="914395" rtl="0" eaLnBrk="1" latinLnBrk="0" hangingPunct="1">
        <a:lnSpc>
          <a:spcPct val="90000"/>
        </a:lnSpc>
        <a:spcBef>
          <a:spcPts val="400"/>
        </a:spcBef>
        <a:spcAft>
          <a:spcPts val="199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1" algn="l" defTabSz="9143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5" algn="l" defTabSz="9143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2" algn="l" defTabSz="9143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0" algn="l" defTabSz="9143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6" algn="l" defTabSz="9143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71.jpeg"/><Relationship Id="rId18" Type="http://schemas.openxmlformats.org/officeDocument/2006/relationships/image" Target="../media/image18.jpeg"/><Relationship Id="rId3" Type="http://schemas.openxmlformats.org/officeDocument/2006/relationships/image" Target="../media/image7.png"/><Relationship Id="rId7" Type="http://schemas.openxmlformats.org/officeDocument/2006/relationships/image" Target="../media/image6.jpeg"/><Relationship Id="rId12" Type="http://schemas.openxmlformats.org/officeDocument/2006/relationships/image" Target="../media/image70.jpeg"/><Relationship Id="rId17" Type="http://schemas.openxmlformats.org/officeDocument/2006/relationships/image" Target="../media/image19.png"/><Relationship Id="rId2" Type="http://schemas.openxmlformats.org/officeDocument/2006/relationships/image" Target="../media/image8.jpe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11" Type="http://schemas.openxmlformats.org/officeDocument/2006/relationships/hyperlink" Target="https://picofisicos.wikispaces.com/file/view/Decanta%C3%A7%C3%A3o" TargetMode="External"/><Relationship Id="rId5" Type="http://schemas.openxmlformats.org/officeDocument/2006/relationships/image" Target="../media/image9.png"/><Relationship Id="rId15" Type="http://schemas.openxmlformats.org/officeDocument/2006/relationships/image" Target="../media/image17.jpeg"/><Relationship Id="rId10" Type="http://schemas.openxmlformats.org/officeDocument/2006/relationships/image" Target="../media/image12.png"/><Relationship Id="rId4" Type="http://schemas.openxmlformats.org/officeDocument/2006/relationships/hyperlink" Target="http://brasilescola.uol.com.br/upload/conteudo/images/79769379322faadcbfd0cac5d17eba9d.jpg" TargetMode="External"/><Relationship Id="rId9" Type="http://schemas.openxmlformats.org/officeDocument/2006/relationships/image" Target="../media/image13.png"/><Relationship Id="rId14" Type="http://schemas.openxmlformats.org/officeDocument/2006/relationships/image" Target="../media/image7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13" Type="http://schemas.openxmlformats.org/officeDocument/2006/relationships/image" Target="../media/image54.png"/><Relationship Id="rId3" Type="http://schemas.openxmlformats.org/officeDocument/2006/relationships/image" Target="../media/image23.gif"/><Relationship Id="rId7" Type="http://schemas.openxmlformats.org/officeDocument/2006/relationships/image" Target="../media/image47.gif"/><Relationship Id="rId12" Type="http://schemas.openxmlformats.org/officeDocument/2006/relationships/image" Target="../media/image53.png"/><Relationship Id="rId2" Type="http://schemas.openxmlformats.org/officeDocument/2006/relationships/image" Target="../media/image73.jpeg"/><Relationship Id="rId16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emf"/><Relationship Id="rId11" Type="http://schemas.openxmlformats.org/officeDocument/2006/relationships/image" Target="../media/image77.jpeg"/><Relationship Id="rId5" Type="http://schemas.openxmlformats.org/officeDocument/2006/relationships/image" Target="../media/image75.jpeg"/><Relationship Id="rId15" Type="http://schemas.openxmlformats.org/officeDocument/2006/relationships/image" Target="../media/image57.jpeg"/><Relationship Id="rId10" Type="http://schemas.openxmlformats.org/officeDocument/2006/relationships/image" Target="../media/image50.jpeg"/><Relationship Id="rId4" Type="http://schemas.openxmlformats.org/officeDocument/2006/relationships/image" Target="../media/image74.jpeg"/><Relationship Id="rId9" Type="http://schemas.openxmlformats.org/officeDocument/2006/relationships/image" Target="../media/image48.gif"/><Relationship Id="rId14" Type="http://schemas.openxmlformats.org/officeDocument/2006/relationships/image" Target="../media/image7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13" Type="http://schemas.openxmlformats.org/officeDocument/2006/relationships/image" Target="../media/image85.jpeg"/><Relationship Id="rId3" Type="http://schemas.openxmlformats.org/officeDocument/2006/relationships/image" Target="../media/image60.jpeg"/><Relationship Id="rId7" Type="http://schemas.openxmlformats.org/officeDocument/2006/relationships/image" Target="../media/image66.png"/><Relationship Id="rId12" Type="http://schemas.openxmlformats.org/officeDocument/2006/relationships/image" Target="../media/image84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83.gif"/><Relationship Id="rId5" Type="http://schemas.openxmlformats.org/officeDocument/2006/relationships/image" Target="../media/image80.jpeg"/><Relationship Id="rId10" Type="http://schemas.openxmlformats.org/officeDocument/2006/relationships/image" Target="../media/image82.gif"/><Relationship Id="rId4" Type="http://schemas.openxmlformats.org/officeDocument/2006/relationships/image" Target="../media/image79.png"/><Relationship Id="rId9" Type="http://schemas.openxmlformats.org/officeDocument/2006/relationships/image" Target="../media/image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121" y="5676999"/>
            <a:ext cx="10192292" cy="804042"/>
          </a:xfrm>
        </p:spPr>
        <p:txBody>
          <a:bodyPr>
            <a:normAutofit/>
          </a:bodyPr>
          <a:lstStyle/>
          <a:p>
            <a:r>
              <a:rPr lang="pt-BR" sz="2000" dirty="0" smtClean="0">
                <a:solidFill>
                  <a:schemeClr val="bg2">
                    <a:lumMod val="50000"/>
                  </a:schemeClr>
                </a:solidFill>
              </a:rPr>
              <a:t>Autoras:  Karoline dos Santos Tarnowski</a:t>
            </a:r>
          </a:p>
          <a:p>
            <a:r>
              <a:rPr lang="pt-BR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pt-BR" sz="2000" dirty="0" smtClean="0">
                <a:solidFill>
                  <a:schemeClr val="bg2">
                    <a:lumMod val="50000"/>
                  </a:schemeClr>
                </a:solidFill>
              </a:rPr>
              <a:t>                </a:t>
            </a:r>
            <a:r>
              <a:rPr lang="pt-BR" sz="2000" dirty="0" err="1" smtClean="0">
                <a:solidFill>
                  <a:schemeClr val="bg2">
                    <a:lumMod val="50000"/>
                  </a:schemeClr>
                </a:solidFill>
              </a:rPr>
              <a:t>Thainara</a:t>
            </a:r>
            <a:r>
              <a:rPr lang="pt-BR" sz="20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pt-BR" sz="2000" dirty="0" err="1" smtClean="0">
                <a:solidFill>
                  <a:schemeClr val="bg2">
                    <a:lumMod val="50000"/>
                  </a:schemeClr>
                </a:solidFill>
              </a:rPr>
              <a:t>Zampieron</a:t>
            </a:r>
            <a:r>
              <a:rPr lang="pt-BR" sz="20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  <a:p>
            <a:endParaRPr lang="pt-BR" sz="20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190938" y="6384402"/>
            <a:ext cx="895891" cy="477066"/>
          </a:xfrm>
          <a:prstGeom prst="rect">
            <a:avLst/>
          </a:prstGeom>
        </p:spPr>
        <p:txBody>
          <a:bodyPr vert="horz" lIns="91439" tIns="45720" rIns="91439" bIns="45720" rtlCol="0">
            <a:normAutofit/>
          </a:bodyPr>
          <a:lstStyle>
            <a:lvl1pPr marL="0" indent="0" algn="l" defTabSz="914395" rtl="0" eaLnBrk="1" latinLnBrk="0" hangingPunct="1">
              <a:lnSpc>
                <a:spcPct val="90000"/>
              </a:lnSpc>
              <a:spcBef>
                <a:spcPts val="1199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96" indent="0" algn="ctr" defTabSz="914395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199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95" indent="0" algn="ctr" defTabSz="914395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199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91" indent="0" algn="ctr" defTabSz="914395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199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89" indent="0" algn="ctr" defTabSz="914395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199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85" indent="0" algn="ctr" defTabSz="914395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199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82" indent="0" algn="ctr" defTabSz="914395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199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80" indent="0" algn="ctr" defTabSz="914395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199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76" indent="0" algn="ctr" defTabSz="914395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199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 smtClean="0">
                <a:solidFill>
                  <a:schemeClr val="bg2">
                    <a:lumMod val="50000"/>
                  </a:schemeClr>
                </a:solidFill>
              </a:rPr>
              <a:t>2016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869589" y="3124809"/>
            <a:ext cx="45368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800" dirty="0" smtClean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Processos e jogo</a:t>
            </a:r>
          </a:p>
        </p:txBody>
      </p:sp>
      <p:sp>
        <p:nvSpPr>
          <p:cNvPr id="7" name="Retângulo 6"/>
          <p:cNvSpPr/>
          <p:nvPr/>
        </p:nvSpPr>
        <p:spPr>
          <a:xfrm>
            <a:off x="1197187" y="1943321"/>
            <a:ext cx="870142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6600" b="1" spc="3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Separação de misturas</a:t>
            </a:r>
          </a:p>
        </p:txBody>
      </p:sp>
      <p:pic>
        <p:nvPicPr>
          <p:cNvPr id="6" name="Imagem 5" descr="C:\Users\TopTech\Dropbox\Faculdade\Química em Prática\Karol trabalhando\Log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634" y="307493"/>
            <a:ext cx="1939091" cy="72213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/>
          <p:cNvSpPr/>
          <p:nvPr/>
        </p:nvSpPr>
        <p:spPr>
          <a:xfrm>
            <a:off x="3644113" y="926847"/>
            <a:ext cx="32061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800" dirty="0" smtClean="0">
                <a:solidFill>
                  <a:schemeClr val="bg2">
                    <a:lumMod val="50000"/>
                  </a:schemeClr>
                </a:solidFill>
              </a:rPr>
              <a:t>www.</a:t>
            </a:r>
            <a:r>
              <a:rPr lang="pt-BR" sz="18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quimica</a:t>
            </a:r>
            <a:r>
              <a:rPr lang="pt-BR" sz="1800" dirty="0" smtClean="0">
                <a:solidFill>
                  <a:schemeClr val="bg2">
                    <a:lumMod val="50000"/>
                  </a:schemeClr>
                </a:solidFill>
              </a:rPr>
              <a:t>em</a:t>
            </a:r>
            <a:r>
              <a:rPr lang="pt-BR" sz="18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pratica</a:t>
            </a:r>
            <a:r>
              <a:rPr lang="pt-BR" sz="1800" dirty="0" smtClean="0">
                <a:solidFill>
                  <a:schemeClr val="bg2">
                    <a:lumMod val="50000"/>
                  </a:schemeClr>
                </a:solidFill>
              </a:rPr>
              <a:t>.com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2379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http://mlb-s2-p.mlstatic.com/aspirador-de-po-e-agua-a10-smart-1200w-electrolux-220v-606011-MLB20467337974_102015-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464" y="4812565"/>
            <a:ext cx="1746488" cy="174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pic>
        <p:nvPicPr>
          <p:cNvPr id="3073" name="Imagem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20" y="2856608"/>
            <a:ext cx="2424844" cy="341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45775" y="271254"/>
            <a:ext cx="33006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 smtClean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Filtração</a:t>
            </a:r>
          </a:p>
        </p:txBody>
      </p:sp>
      <p:sp>
        <p:nvSpPr>
          <p:cNvPr id="7" name="Retângulo 6"/>
          <p:cNvSpPr/>
          <p:nvPr/>
        </p:nvSpPr>
        <p:spPr>
          <a:xfrm>
            <a:off x="45774" y="1408135"/>
            <a:ext cx="35270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i="1" dirty="0">
                <a:solidFill>
                  <a:schemeClr val="bg2">
                    <a:lumMod val="10000"/>
                  </a:schemeClr>
                </a:solidFill>
              </a:rPr>
              <a:t>Separar um </a:t>
            </a:r>
            <a:r>
              <a:rPr lang="pt-BR" sz="2800" i="1" dirty="0" smtClean="0">
                <a:solidFill>
                  <a:schemeClr val="bg2">
                    <a:lumMod val="10000"/>
                  </a:schemeClr>
                </a:solidFill>
              </a:rPr>
              <a:t>sólido de </a:t>
            </a:r>
            <a:r>
              <a:rPr lang="pt-BR" sz="2800" i="1" dirty="0">
                <a:solidFill>
                  <a:schemeClr val="bg2">
                    <a:lumMod val="10000"/>
                  </a:schemeClr>
                </a:solidFill>
              </a:rPr>
              <a:t>um </a:t>
            </a:r>
            <a:r>
              <a:rPr lang="pt-BR" sz="2800" i="1" dirty="0" smtClean="0">
                <a:solidFill>
                  <a:schemeClr val="bg2">
                    <a:lumMod val="10000"/>
                  </a:schemeClr>
                </a:solidFill>
              </a:rPr>
              <a:t>líquido</a:t>
            </a:r>
            <a:endParaRPr lang="pt-BR" sz="2800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660360" y="240476"/>
            <a:ext cx="343808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dirty="0">
                <a:solidFill>
                  <a:schemeClr val="bg2">
                    <a:lumMod val="10000"/>
                  </a:schemeClr>
                </a:solidFill>
              </a:rPr>
              <a:t>Coar café</a:t>
            </a:r>
            <a:r>
              <a:rPr lang="pt-BR" sz="2600" dirty="0">
                <a:solidFill>
                  <a:schemeClr val="bg2">
                    <a:lumMod val="10000"/>
                  </a:schemeClr>
                </a:solidFill>
              </a:rPr>
              <a:t> com filtro de pano ou de </a:t>
            </a:r>
            <a:r>
              <a:rPr lang="pt-BR" sz="2600" dirty="0" smtClean="0">
                <a:solidFill>
                  <a:schemeClr val="bg2">
                    <a:lumMod val="10000"/>
                  </a:schemeClr>
                </a:solidFill>
              </a:rPr>
              <a:t>papel</a:t>
            </a:r>
          </a:p>
        </p:txBody>
      </p:sp>
      <p:cxnSp>
        <p:nvCxnSpPr>
          <p:cNvPr id="15" name="Conector reto 14"/>
          <p:cNvCxnSpPr/>
          <p:nvPr/>
        </p:nvCxnSpPr>
        <p:spPr>
          <a:xfrm>
            <a:off x="3572813" y="0"/>
            <a:ext cx="0" cy="6858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 descr="https://espressodiario.files.wordpress.com/2014/11/img_0073.jpg?w=3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824" y="1306867"/>
            <a:ext cx="1898420" cy="1841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539" y="3805358"/>
            <a:ext cx="962025" cy="2026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tângulo 18"/>
          <p:cNvSpPr/>
          <p:nvPr/>
        </p:nvSpPr>
        <p:spPr>
          <a:xfrm>
            <a:off x="7094479" y="763269"/>
            <a:ext cx="364380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dirty="0" smtClean="0">
                <a:solidFill>
                  <a:schemeClr val="bg2">
                    <a:lumMod val="10000"/>
                  </a:schemeClr>
                </a:solidFill>
              </a:rPr>
              <a:t>Filtrar </a:t>
            </a:r>
            <a:r>
              <a:rPr lang="pt-BR" sz="2600" b="1" dirty="0">
                <a:solidFill>
                  <a:schemeClr val="bg2">
                    <a:lumMod val="10000"/>
                  </a:schemeClr>
                </a:solidFill>
              </a:rPr>
              <a:t>água</a:t>
            </a:r>
            <a:r>
              <a:rPr lang="pt-BR" sz="2600" dirty="0">
                <a:solidFill>
                  <a:schemeClr val="bg2">
                    <a:lumMod val="10000"/>
                  </a:schemeClr>
                </a:solidFill>
              </a:rPr>
              <a:t> em recipientes caseiros cujos elementos filtrantes são velas de porcelana porosa com carvão ativado em seu </a:t>
            </a:r>
            <a:r>
              <a:rPr lang="pt-BR" sz="2600" dirty="0" smtClean="0">
                <a:solidFill>
                  <a:schemeClr val="bg2">
                    <a:lumMod val="10000"/>
                  </a:schemeClr>
                </a:solidFill>
              </a:rPr>
              <a:t>interior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3660360" y="3450527"/>
            <a:ext cx="31030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endParaRPr lang="pt-BR" sz="18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pt-BR" sz="2600" b="1" dirty="0" smtClean="0">
                <a:solidFill>
                  <a:schemeClr val="bg2">
                    <a:lumMod val="10000"/>
                  </a:schemeClr>
                </a:solidFill>
              </a:rPr>
              <a:t>Aspirar </a:t>
            </a:r>
            <a:r>
              <a:rPr lang="pt-BR" sz="2600" b="1" dirty="0">
                <a:solidFill>
                  <a:schemeClr val="bg2">
                    <a:lumMod val="10000"/>
                  </a:schemeClr>
                </a:solidFill>
              </a:rPr>
              <a:t>pó</a:t>
            </a:r>
            <a:r>
              <a:rPr lang="pt-BR" sz="2600" dirty="0">
                <a:solidFill>
                  <a:schemeClr val="bg2">
                    <a:lumMod val="10000"/>
                  </a:schemeClr>
                </a:solidFill>
              </a:rPr>
              <a:t> com aparelhos que utilizam </a:t>
            </a:r>
            <a:r>
              <a:rPr lang="pt-BR" sz="2600" dirty="0" smtClean="0">
                <a:solidFill>
                  <a:schemeClr val="bg2">
                    <a:lumMod val="10000"/>
                  </a:schemeClr>
                </a:solidFill>
              </a:rPr>
              <a:t>filtro</a:t>
            </a:r>
            <a:endParaRPr lang="pt-BR" sz="26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862" y="3720303"/>
            <a:ext cx="2266829" cy="2216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060" y="5175327"/>
            <a:ext cx="1189261" cy="1394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753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5775" y="160892"/>
            <a:ext cx="35270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Decantação</a:t>
            </a:r>
            <a:endParaRPr lang="pt-BR" sz="4800" b="1" dirty="0" smtClean="0">
              <a:solidFill>
                <a:schemeClr val="bg2">
                  <a:lumMod val="10000"/>
                </a:schemeClr>
              </a:solidFill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-1524" y="1155879"/>
            <a:ext cx="361458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Deixar o sistema em repouso </a:t>
            </a:r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até 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o </a:t>
            </a:r>
            <a:r>
              <a:rPr lang="pt-BR" sz="2600" b="1" i="1" dirty="0">
                <a:solidFill>
                  <a:schemeClr val="bg2">
                    <a:lumMod val="10000"/>
                  </a:schemeClr>
                </a:solidFill>
              </a:rPr>
              <a:t>sólido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 ou </a:t>
            </a:r>
            <a:r>
              <a:rPr lang="pt-BR" sz="2600" b="1" i="1" dirty="0" smtClean="0">
                <a:solidFill>
                  <a:schemeClr val="bg2">
                    <a:lumMod val="10000"/>
                  </a:schemeClr>
                </a:solidFill>
              </a:rPr>
              <a:t>líquido</a:t>
            </a:r>
            <a:br>
              <a:rPr lang="pt-BR" sz="2600" b="1" i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mais 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denso </a:t>
            </a:r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(pesado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) deposite-se no </a:t>
            </a:r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fundo</a:t>
            </a:r>
            <a:endParaRPr lang="pt-BR" sz="2600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683175" y="198924"/>
            <a:ext cx="694278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b="1" dirty="0">
                <a:solidFill>
                  <a:schemeClr val="bg2">
                    <a:lumMod val="10000"/>
                  </a:schemeClr>
                </a:solidFill>
              </a:rPr>
              <a:t>Areia</a:t>
            </a:r>
            <a:r>
              <a:rPr lang="pt-BR" sz="2600" dirty="0">
                <a:solidFill>
                  <a:schemeClr val="bg2">
                    <a:lumMod val="10000"/>
                  </a:schemeClr>
                </a:solidFill>
              </a:rPr>
              <a:t> que está em suspensão em </a:t>
            </a:r>
            <a:r>
              <a:rPr lang="pt-BR" sz="2600" b="1" dirty="0">
                <a:solidFill>
                  <a:schemeClr val="bg2">
                    <a:lumMod val="10000"/>
                  </a:schemeClr>
                </a:solidFill>
              </a:rPr>
              <a:t>água</a:t>
            </a:r>
            <a:r>
              <a:rPr lang="pt-BR" sz="2600" dirty="0">
                <a:solidFill>
                  <a:schemeClr val="bg2">
                    <a:lumMod val="10000"/>
                  </a:schemeClr>
                </a:solidFill>
              </a:rPr>
              <a:t> vai, lentamente, se depositando no </a:t>
            </a:r>
            <a:r>
              <a:rPr lang="pt-BR" sz="2600" dirty="0" smtClean="0">
                <a:solidFill>
                  <a:schemeClr val="bg2">
                    <a:lumMod val="10000"/>
                  </a:schemeClr>
                </a:solidFill>
              </a:rPr>
              <a:t>fundo</a:t>
            </a:r>
          </a:p>
        </p:txBody>
      </p:sp>
      <p:cxnSp>
        <p:nvCxnSpPr>
          <p:cNvPr id="15" name="Conector reto 14"/>
          <p:cNvCxnSpPr/>
          <p:nvPr/>
        </p:nvCxnSpPr>
        <p:spPr>
          <a:xfrm>
            <a:off x="3572813" y="0"/>
            <a:ext cx="0" cy="6858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/>
          <p:cNvPicPr/>
          <p:nvPr/>
        </p:nvPicPr>
        <p:blipFill>
          <a:blip r:embed="rId2"/>
          <a:stretch>
            <a:fillRect/>
          </a:stretch>
        </p:blipFill>
        <p:spPr>
          <a:xfrm>
            <a:off x="942999" y="3564026"/>
            <a:ext cx="1506207" cy="2912322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494" y="1229979"/>
            <a:ext cx="4494148" cy="233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ângulo 2"/>
          <p:cNvSpPr/>
          <p:nvPr/>
        </p:nvSpPr>
        <p:spPr>
          <a:xfrm>
            <a:off x="3882143" y="4471398"/>
            <a:ext cx="256595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dirty="0" smtClean="0">
                <a:solidFill>
                  <a:schemeClr val="bg2">
                    <a:lumMod val="10000"/>
                  </a:schemeClr>
                </a:solidFill>
              </a:rPr>
              <a:t>Separação de uma </a:t>
            </a:r>
            <a:r>
              <a:rPr lang="pt-BR" sz="2600" dirty="0">
                <a:solidFill>
                  <a:schemeClr val="bg2">
                    <a:lumMod val="10000"/>
                  </a:schemeClr>
                </a:solidFill>
              </a:rPr>
              <a:t>mistura de </a:t>
            </a:r>
            <a:r>
              <a:rPr lang="pt-BR" sz="2600" b="1" dirty="0">
                <a:solidFill>
                  <a:schemeClr val="bg2">
                    <a:lumMod val="10000"/>
                  </a:schemeClr>
                </a:solidFill>
              </a:rPr>
              <a:t>água</a:t>
            </a:r>
            <a:r>
              <a:rPr lang="pt-BR" sz="2600" dirty="0">
                <a:solidFill>
                  <a:schemeClr val="bg2">
                    <a:lumMod val="10000"/>
                  </a:schemeClr>
                </a:solidFill>
              </a:rPr>
              <a:t> e </a:t>
            </a:r>
            <a:r>
              <a:rPr lang="pt-BR" sz="2600" b="1" dirty="0" smtClean="0">
                <a:solidFill>
                  <a:schemeClr val="bg2">
                    <a:lumMod val="10000"/>
                  </a:schemeClr>
                </a:solidFill>
              </a:rPr>
              <a:t>óleo</a:t>
            </a:r>
            <a:endParaRPr lang="pt-BR" sz="26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142" y="4057221"/>
            <a:ext cx="3560505" cy="2184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72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://www.infopedia.pt/apoio/recursos/snews/0?chave=WYq6D02d30HkgFBxyDcmxRpqmvHrwB4yanhyy7TNO9WP3tMC5PIbzwxICa00LRGn7EIJz9kJu%252FWu%250ALPLr9KqXEQ%253D%253D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254" y="4926260"/>
            <a:ext cx="1592960" cy="119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infoescola.com/wp-content/uploads/2010/03/our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365" y="4992024"/>
            <a:ext cx="1661618" cy="109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5774" y="18998"/>
            <a:ext cx="107555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Levigação</a:t>
            </a:r>
            <a:endParaRPr lang="pt-BR" sz="4800" b="1" dirty="0" smtClean="0">
              <a:solidFill>
                <a:schemeClr val="bg2">
                  <a:lumMod val="10000"/>
                </a:schemeClr>
              </a:solidFill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32532" y="908519"/>
            <a:ext cx="493017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Passar </a:t>
            </a:r>
            <a:r>
              <a:rPr lang="pt-BR" sz="2600" b="1" i="1" dirty="0" smtClean="0">
                <a:solidFill>
                  <a:schemeClr val="bg2">
                    <a:lumMod val="10000"/>
                  </a:schemeClr>
                </a:solidFill>
              </a:rPr>
              <a:t>corrente </a:t>
            </a:r>
            <a:r>
              <a:rPr lang="pt-BR" sz="2600" b="1" i="1" dirty="0">
                <a:solidFill>
                  <a:schemeClr val="bg2">
                    <a:lumMod val="10000"/>
                  </a:schemeClr>
                </a:solidFill>
              </a:rPr>
              <a:t>de </a:t>
            </a:r>
            <a:r>
              <a:rPr lang="pt-BR" sz="2600" b="1" i="1" dirty="0" smtClean="0">
                <a:solidFill>
                  <a:schemeClr val="bg2">
                    <a:lumMod val="10000"/>
                  </a:schemeClr>
                </a:solidFill>
              </a:rPr>
              <a:t>água</a:t>
            </a:r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 por 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um sistema </a:t>
            </a:r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composto 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por </a:t>
            </a:r>
            <a:r>
              <a:rPr lang="pt-BR" sz="2600" b="1" i="1" dirty="0">
                <a:solidFill>
                  <a:schemeClr val="bg2">
                    <a:lumMod val="10000"/>
                  </a:schemeClr>
                </a:solidFill>
              </a:rPr>
              <a:t>sólidos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 de diferentes </a:t>
            </a:r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densidades</a:t>
            </a:r>
            <a:endParaRPr lang="pt-BR" sz="2600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6732402" y="3136705"/>
            <a:ext cx="392916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dirty="0">
                <a:solidFill>
                  <a:schemeClr val="bg2">
                    <a:lumMod val="10000"/>
                  </a:schemeClr>
                </a:solidFill>
              </a:rPr>
              <a:t>É uma técnica muito usada na atividade de </a:t>
            </a:r>
            <a:r>
              <a:rPr lang="pt-BR" sz="2600" b="1" dirty="0" smtClean="0">
                <a:solidFill>
                  <a:schemeClr val="bg2">
                    <a:lumMod val="10000"/>
                  </a:schemeClr>
                </a:solidFill>
              </a:rPr>
              <a:t>mineração</a:t>
            </a:r>
            <a:r>
              <a:rPr lang="pt-BR" sz="2600" dirty="0" smtClean="0">
                <a:solidFill>
                  <a:schemeClr val="bg2">
                    <a:lumMod val="10000"/>
                  </a:schemeClr>
                </a:solidFill>
              </a:rPr>
              <a:t>, separando o </a:t>
            </a:r>
            <a:r>
              <a:rPr lang="pt-BR" sz="2600" b="1" dirty="0" smtClean="0">
                <a:solidFill>
                  <a:schemeClr val="bg2">
                    <a:lumMod val="10000"/>
                  </a:schemeClr>
                </a:solidFill>
              </a:rPr>
              <a:t>ouro</a:t>
            </a:r>
            <a:r>
              <a:rPr lang="pt-BR" sz="2600" dirty="0" smtClean="0">
                <a:solidFill>
                  <a:schemeClr val="bg2">
                    <a:lumMod val="10000"/>
                  </a:schemeClr>
                </a:solidFill>
              </a:rPr>
              <a:t> da </a:t>
            </a:r>
            <a:r>
              <a:rPr lang="pt-BR" sz="2600" b="1" dirty="0" smtClean="0">
                <a:solidFill>
                  <a:schemeClr val="bg2">
                    <a:lumMod val="10000"/>
                  </a:schemeClr>
                </a:solidFill>
              </a:rPr>
              <a:t>areia</a:t>
            </a:r>
          </a:p>
        </p:txBody>
      </p:sp>
      <p:cxnSp>
        <p:nvCxnSpPr>
          <p:cNvPr id="15" name="Conector reto 14"/>
          <p:cNvCxnSpPr/>
          <p:nvPr/>
        </p:nvCxnSpPr>
        <p:spPr>
          <a:xfrm flipH="1">
            <a:off x="0" y="2680120"/>
            <a:ext cx="10801351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ângulo 16"/>
          <p:cNvSpPr/>
          <p:nvPr/>
        </p:nvSpPr>
        <p:spPr>
          <a:xfrm>
            <a:off x="5062704" y="888536"/>
            <a:ext cx="534451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Ao 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flutuar, os sólidos </a:t>
            </a:r>
            <a:r>
              <a:rPr lang="pt-BR" sz="2600" b="1" i="1" dirty="0">
                <a:solidFill>
                  <a:schemeClr val="bg2">
                    <a:lumMod val="10000"/>
                  </a:schemeClr>
                </a:solidFill>
              </a:rPr>
              <a:t>menos densos </a:t>
            </a:r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(leves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) são arrastados pela água, </a:t>
            </a:r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que 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não consegue arrastar os </a:t>
            </a:r>
            <a:r>
              <a:rPr lang="pt-BR" sz="2600" b="1" i="1" dirty="0">
                <a:solidFill>
                  <a:schemeClr val="bg2">
                    <a:lumMod val="10000"/>
                  </a:schemeClr>
                </a:solidFill>
              </a:rPr>
              <a:t>mais densos </a:t>
            </a:r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(pesados)</a:t>
            </a:r>
            <a:endParaRPr lang="pt-BR" sz="2600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146" name="Picture 2" descr="http://desconversa.com.br/wp-content/uploads/2016/01/leviga%C3%A7%C3%A3o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3" b="9139"/>
          <a:stretch/>
        </p:blipFill>
        <p:spPr bwMode="auto">
          <a:xfrm>
            <a:off x="237159" y="3042736"/>
            <a:ext cx="6307731" cy="340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85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</a:t>
            </a:fld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5774" y="18998"/>
            <a:ext cx="107555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Peneiração</a:t>
            </a:r>
          </a:p>
        </p:txBody>
      </p:sp>
      <p:sp>
        <p:nvSpPr>
          <p:cNvPr id="7" name="Retângulo 6"/>
          <p:cNvSpPr/>
          <p:nvPr/>
        </p:nvSpPr>
        <p:spPr>
          <a:xfrm>
            <a:off x="-283788" y="708101"/>
            <a:ext cx="433748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Separação dos componentes de um sistema </a:t>
            </a:r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constituído 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de </a:t>
            </a:r>
            <a:r>
              <a:rPr lang="pt-BR" sz="2600" b="1" i="1" dirty="0">
                <a:solidFill>
                  <a:schemeClr val="bg2">
                    <a:lumMod val="10000"/>
                  </a:schemeClr>
                </a:solidFill>
              </a:rPr>
              <a:t>materiais </a:t>
            </a:r>
            <a:r>
              <a:rPr lang="pt-BR" sz="2600" b="1" i="1" dirty="0" smtClean="0">
                <a:solidFill>
                  <a:schemeClr val="bg2">
                    <a:lumMod val="10000"/>
                  </a:schemeClr>
                </a:solidFill>
              </a:rPr>
              <a:t>sólidos</a:t>
            </a:r>
            <a:endParaRPr lang="pt-BR" sz="26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15" name="Conector reto 14"/>
          <p:cNvCxnSpPr/>
          <p:nvPr/>
        </p:nvCxnSpPr>
        <p:spPr>
          <a:xfrm flipH="1" flipV="1">
            <a:off x="3637023" y="2479702"/>
            <a:ext cx="7319997" cy="890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ângulo 16"/>
          <p:cNvSpPr/>
          <p:nvPr/>
        </p:nvSpPr>
        <p:spPr>
          <a:xfrm>
            <a:off x="3752193" y="860857"/>
            <a:ext cx="691823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Por diferença no </a:t>
            </a:r>
            <a:r>
              <a:rPr lang="pt-BR" sz="2600" b="1" i="1" dirty="0" smtClean="0">
                <a:solidFill>
                  <a:schemeClr val="bg2">
                    <a:lumMod val="10000"/>
                  </a:schemeClr>
                </a:solidFill>
              </a:rPr>
              <a:t>tamanho dos grãos</a:t>
            </a:r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os </a:t>
            </a:r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sólidos são 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separados com o auxílio de uma </a:t>
            </a:r>
            <a:r>
              <a:rPr lang="pt-BR" sz="2600" b="1" i="1" dirty="0">
                <a:solidFill>
                  <a:schemeClr val="bg2">
                    <a:lumMod val="10000"/>
                  </a:schemeClr>
                </a:solidFill>
              </a:rPr>
              <a:t>peneira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, que retém os grãos </a:t>
            </a:r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maiores</a:t>
            </a:r>
            <a:endParaRPr lang="pt-BR" sz="2600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8194" name="Picture 2" descr="https://docinhodelirio.files.wordpress.com/2014/09/peneir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14" y="2583203"/>
            <a:ext cx="2938648" cy="386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Conector reto 18"/>
          <p:cNvCxnSpPr/>
          <p:nvPr/>
        </p:nvCxnSpPr>
        <p:spPr>
          <a:xfrm flipV="1">
            <a:off x="3621257" y="2488607"/>
            <a:ext cx="0" cy="436939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/>
          <p:cNvSpPr/>
          <p:nvPr/>
        </p:nvSpPr>
        <p:spPr>
          <a:xfrm>
            <a:off x="3626065" y="2586606"/>
            <a:ext cx="384891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dirty="0">
                <a:solidFill>
                  <a:schemeClr val="bg2">
                    <a:lumMod val="10000"/>
                  </a:schemeClr>
                </a:solidFill>
              </a:rPr>
              <a:t>U</a:t>
            </a:r>
            <a:r>
              <a:rPr lang="pt-BR" sz="2600" dirty="0" smtClean="0">
                <a:solidFill>
                  <a:schemeClr val="bg2">
                    <a:lumMod val="10000"/>
                  </a:schemeClr>
                </a:solidFill>
              </a:rPr>
              <a:t>tilizadas </a:t>
            </a:r>
            <a:r>
              <a:rPr lang="pt-BR" sz="2600" dirty="0">
                <a:solidFill>
                  <a:schemeClr val="bg2">
                    <a:lumMod val="10000"/>
                  </a:schemeClr>
                </a:solidFill>
              </a:rPr>
              <a:t>em construção civil para separar </a:t>
            </a:r>
            <a:r>
              <a:rPr lang="pt-BR" sz="2600" dirty="0" smtClean="0">
                <a:solidFill>
                  <a:schemeClr val="bg2">
                    <a:lumMod val="10000"/>
                  </a:schemeClr>
                </a:solidFill>
              </a:rPr>
              <a:t>a </a:t>
            </a:r>
            <a:r>
              <a:rPr lang="pt-BR" sz="2600" b="1" dirty="0">
                <a:solidFill>
                  <a:schemeClr val="bg2">
                    <a:lumMod val="10000"/>
                  </a:schemeClr>
                </a:solidFill>
              </a:rPr>
              <a:t>areia</a:t>
            </a:r>
            <a:r>
              <a:rPr lang="pt-BR" sz="2600" dirty="0">
                <a:solidFill>
                  <a:schemeClr val="bg2">
                    <a:lumMod val="10000"/>
                  </a:schemeClr>
                </a:solidFill>
              </a:rPr>
              <a:t> do </a:t>
            </a:r>
            <a:r>
              <a:rPr lang="pt-BR" sz="2600" b="1" dirty="0" smtClean="0">
                <a:solidFill>
                  <a:schemeClr val="bg2">
                    <a:lumMod val="10000"/>
                  </a:schemeClr>
                </a:solidFill>
              </a:rPr>
              <a:t>cascalho</a:t>
            </a:r>
            <a:r>
              <a:rPr lang="pt-BR" sz="2600" dirty="0">
                <a:solidFill>
                  <a:schemeClr val="bg2">
                    <a:lumMod val="10000"/>
                  </a:schemeClr>
                </a:solidFill>
              </a:rPr>
              <a:t> </a:t>
            </a:r>
            <a:endParaRPr lang="pt-BR" sz="26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pt-BR" sz="26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050" y="2680131"/>
            <a:ext cx="2776379" cy="170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191" y="4516180"/>
            <a:ext cx="3331158" cy="2254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Retângulo 26"/>
          <p:cNvSpPr/>
          <p:nvPr/>
        </p:nvSpPr>
        <p:spPr>
          <a:xfrm>
            <a:off x="3752192" y="4220960"/>
            <a:ext cx="371799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pt-BR" sz="2600" dirty="0" smtClean="0">
                <a:solidFill>
                  <a:schemeClr val="bg2">
                    <a:lumMod val="10000"/>
                  </a:schemeClr>
                </a:solidFill>
              </a:rPr>
              <a:t>Separação </a:t>
            </a:r>
            <a:r>
              <a:rPr lang="pt-BR" sz="2600" dirty="0">
                <a:solidFill>
                  <a:schemeClr val="bg2">
                    <a:lumMod val="10000"/>
                  </a:schemeClr>
                </a:solidFill>
              </a:rPr>
              <a:t>de </a:t>
            </a:r>
            <a:r>
              <a:rPr lang="pt-BR" sz="2600" b="1" dirty="0">
                <a:solidFill>
                  <a:schemeClr val="bg2">
                    <a:lumMod val="10000"/>
                  </a:schemeClr>
                </a:solidFill>
              </a:rPr>
              <a:t>britas</a:t>
            </a:r>
            <a:r>
              <a:rPr lang="pt-BR" sz="2600" dirty="0">
                <a:solidFill>
                  <a:schemeClr val="bg2">
                    <a:lumMod val="10000"/>
                  </a:schemeClr>
                </a:solidFill>
              </a:rPr>
              <a:t> de diferentes tamanhos, empregada nas </a:t>
            </a:r>
            <a:r>
              <a:rPr lang="pt-BR" sz="2600" dirty="0" smtClean="0">
                <a:solidFill>
                  <a:schemeClr val="bg2">
                    <a:lumMod val="10000"/>
                  </a:schemeClr>
                </a:solidFill>
              </a:rPr>
              <a:t>pedreiras</a:t>
            </a:r>
            <a:endParaRPr lang="pt-BR" sz="26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1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5774" y="97828"/>
            <a:ext cx="107555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 smtClean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Destilação</a:t>
            </a:r>
          </a:p>
        </p:txBody>
      </p:sp>
      <p:sp>
        <p:nvSpPr>
          <p:cNvPr id="3" name="Retângulo 2"/>
          <p:cNvSpPr/>
          <p:nvPr/>
        </p:nvSpPr>
        <p:spPr>
          <a:xfrm>
            <a:off x="45774" y="1118006"/>
            <a:ext cx="667033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Separar </a:t>
            </a:r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misturas constituídas 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de duas ou mais </a:t>
            </a:r>
            <a:r>
              <a:rPr lang="pt-BR" sz="2600" b="1" i="1" dirty="0">
                <a:solidFill>
                  <a:schemeClr val="bg2">
                    <a:lumMod val="10000"/>
                  </a:schemeClr>
                </a:solidFill>
              </a:rPr>
              <a:t>substâncias </a:t>
            </a:r>
            <a:r>
              <a:rPr lang="pt-BR" sz="2600" b="1" i="1" dirty="0" smtClean="0">
                <a:solidFill>
                  <a:schemeClr val="bg2">
                    <a:lumMod val="10000"/>
                  </a:schemeClr>
                </a:solidFill>
              </a:rPr>
              <a:t>líquidas</a:t>
            </a:r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 ou 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de </a:t>
            </a:r>
            <a:r>
              <a:rPr lang="pt-BR" sz="2600" b="1" i="1" dirty="0">
                <a:solidFill>
                  <a:schemeClr val="bg2">
                    <a:lumMod val="10000"/>
                  </a:schemeClr>
                </a:solidFill>
              </a:rPr>
              <a:t>sólidos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 totalmente </a:t>
            </a:r>
            <a:r>
              <a:rPr lang="pt-BR" sz="2600" b="1" i="1" dirty="0">
                <a:solidFill>
                  <a:schemeClr val="bg2">
                    <a:lumMod val="10000"/>
                  </a:schemeClr>
                </a:solidFill>
              </a:rPr>
              <a:t>dissolvidos em </a:t>
            </a:r>
            <a:r>
              <a:rPr lang="pt-BR" sz="2600" b="1" i="1" dirty="0" smtClean="0">
                <a:solidFill>
                  <a:schemeClr val="bg2">
                    <a:lumMod val="10000"/>
                  </a:schemeClr>
                </a:solidFill>
              </a:rPr>
              <a:t>líquidos</a:t>
            </a:r>
            <a:endParaRPr lang="pt-BR" sz="2600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86" y="2742939"/>
            <a:ext cx="5206515" cy="2711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579" y="1182553"/>
            <a:ext cx="3275615" cy="4319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ângulo 10"/>
          <p:cNvSpPr/>
          <p:nvPr/>
        </p:nvSpPr>
        <p:spPr>
          <a:xfrm>
            <a:off x="674374" y="5643583"/>
            <a:ext cx="526922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i="1" dirty="0" smtClean="0"/>
              <a:t>Mistura homogênea (</a:t>
            </a:r>
            <a:r>
              <a:rPr lang="pt-BR" b="1" i="1" dirty="0" smtClean="0"/>
              <a:t>solução</a:t>
            </a:r>
            <a:r>
              <a:rPr lang="pt-BR" i="1" dirty="0" smtClean="0"/>
              <a:t>), constituída </a:t>
            </a:r>
            <a:r>
              <a:rPr lang="pt-BR" i="1" dirty="0"/>
              <a:t>de duas </a:t>
            </a:r>
            <a:r>
              <a:rPr lang="pt-BR" b="1" i="1" dirty="0" smtClean="0"/>
              <a:t>substâncias </a:t>
            </a:r>
            <a:r>
              <a:rPr lang="pt-BR" b="1" i="1" dirty="0"/>
              <a:t>líquidas 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6432333" y="5580519"/>
            <a:ext cx="417786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i="1" dirty="0" smtClean="0"/>
              <a:t>Solução constituída </a:t>
            </a:r>
            <a:r>
              <a:rPr lang="pt-BR" i="1" dirty="0"/>
              <a:t>de </a:t>
            </a:r>
            <a:r>
              <a:rPr lang="pt-BR" i="1" dirty="0" smtClean="0"/>
              <a:t>uma </a:t>
            </a:r>
            <a:r>
              <a:rPr lang="pt-BR" b="1" i="1" dirty="0" smtClean="0"/>
              <a:t>substância líquida </a:t>
            </a:r>
            <a:r>
              <a:rPr lang="pt-BR" i="1" dirty="0" smtClean="0"/>
              <a:t>e outra </a:t>
            </a:r>
            <a:r>
              <a:rPr lang="pt-BR" b="1" i="1" dirty="0" smtClean="0"/>
              <a:t>sólida </a:t>
            </a:r>
            <a:endParaRPr lang="pt-BR" b="1" i="1" dirty="0"/>
          </a:p>
        </p:txBody>
      </p:sp>
    </p:spTree>
    <p:extLst>
      <p:ext uri="{BB962C8B-B14F-4D97-AF65-F5344CB8AC3E}">
        <p14:creationId xmlns:p14="http://schemas.microsoft.com/office/powerpoint/2010/main" val="158408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</a:t>
            </a:fld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5774" y="-28300"/>
            <a:ext cx="107555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 smtClean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Destilação</a:t>
            </a:r>
          </a:p>
        </p:txBody>
      </p:sp>
      <p:sp>
        <p:nvSpPr>
          <p:cNvPr id="7" name="Retângulo 6"/>
          <p:cNvSpPr/>
          <p:nvPr/>
        </p:nvSpPr>
        <p:spPr>
          <a:xfrm>
            <a:off x="5772146" y="891575"/>
            <a:ext cx="502920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Com o </a:t>
            </a:r>
            <a:r>
              <a:rPr lang="pt-BR" sz="2600" b="1" i="1" dirty="0" smtClean="0">
                <a:solidFill>
                  <a:schemeClr val="bg2">
                    <a:lumMod val="10000"/>
                  </a:schemeClr>
                </a:solidFill>
              </a:rPr>
              <a:t>aquecimento 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da solução, é possível separar o componente cuja</a:t>
            </a:r>
            <a:r>
              <a:rPr lang="pt-BR" sz="2600" b="1" i="1" dirty="0">
                <a:solidFill>
                  <a:schemeClr val="bg2">
                    <a:lumMod val="10000"/>
                  </a:schemeClr>
                </a:solidFill>
              </a:rPr>
              <a:t> temperatura de ebulição</a:t>
            </a:r>
            <a:r>
              <a:rPr lang="pt-BR" sz="2600" i="1" dirty="0">
                <a:solidFill>
                  <a:schemeClr val="bg2">
                    <a:lumMod val="10000"/>
                  </a:schemeClr>
                </a:solidFill>
              </a:rPr>
              <a:t> é </a:t>
            </a:r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menor</a:t>
            </a:r>
            <a:endParaRPr lang="pt-BR" sz="2600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50094" y="927080"/>
            <a:ext cx="522783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Separar </a:t>
            </a:r>
            <a:r>
              <a:rPr lang="pt-BR" sz="2500" i="1" dirty="0" smtClean="0">
                <a:solidFill>
                  <a:schemeClr val="bg2">
                    <a:lumMod val="10000"/>
                  </a:schemeClr>
                </a:solidFill>
              </a:rPr>
              <a:t>misturas constituídas 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de duas ou mais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substâncias </a:t>
            </a:r>
            <a:r>
              <a:rPr lang="pt-BR" sz="2500" b="1" i="1" dirty="0" smtClean="0">
                <a:solidFill>
                  <a:schemeClr val="bg2">
                    <a:lumMod val="10000"/>
                  </a:schemeClr>
                </a:solidFill>
              </a:rPr>
              <a:t>líquidas</a:t>
            </a:r>
            <a:br>
              <a:rPr lang="pt-BR" sz="2500" b="1" i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pt-BR" sz="900" b="1" i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t-BR" sz="600" b="1" i="1" dirty="0" smtClean="0">
                <a:solidFill>
                  <a:schemeClr val="bg2">
                    <a:lumMod val="10000"/>
                  </a:schemeClr>
                </a:solidFill>
              </a:rPr>
              <a:t>   </a:t>
            </a:r>
            <a:r>
              <a:rPr lang="pt-BR" sz="2500" b="1" i="1" dirty="0" smtClean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pt-BR" sz="2500" b="1" i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pt-BR" sz="2500" i="1" dirty="0" smtClean="0">
                <a:solidFill>
                  <a:schemeClr val="bg2">
                    <a:lumMod val="10000"/>
                  </a:schemeClr>
                </a:solidFill>
              </a:rPr>
              <a:t> ou 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de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sólidos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 totalmente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dissolvidos em </a:t>
            </a:r>
            <a:r>
              <a:rPr lang="pt-BR" sz="2500" b="1" i="1" dirty="0" smtClean="0">
                <a:solidFill>
                  <a:schemeClr val="bg2">
                    <a:lumMod val="10000"/>
                  </a:schemeClr>
                </a:solidFill>
              </a:rPr>
              <a:t>líquidos</a:t>
            </a:r>
            <a:endParaRPr lang="pt-BR" sz="2500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247" name="Picture 7" descr="http://desconversa.com.br/wp-content/uploads/2015/02/destilacao0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860" y="2476408"/>
            <a:ext cx="3373364" cy="373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6547188" y="6016515"/>
            <a:ext cx="1834156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chemeClr val="bg2">
                    <a:lumMod val="10000"/>
                  </a:schemeClr>
                </a:solidFill>
              </a:rPr>
              <a:t>aquecimento</a:t>
            </a:r>
            <a:endParaRPr lang="pt-BR" dirty="0"/>
          </a:p>
        </p:txBody>
      </p:sp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94" y="3447075"/>
            <a:ext cx="3106941" cy="15037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655" y="2895265"/>
            <a:ext cx="1948107" cy="25689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39937" y="5117577"/>
            <a:ext cx="26436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i="1" dirty="0" smtClean="0">
                <a:solidFill>
                  <a:schemeClr val="bg2">
                    <a:lumMod val="10000"/>
                  </a:schemeClr>
                </a:solidFill>
              </a:rPr>
              <a:t>Líquidos em líquidos</a:t>
            </a:r>
            <a:endParaRPr lang="pt-BR" i="1" dirty="0"/>
          </a:p>
        </p:txBody>
      </p:sp>
      <p:sp>
        <p:nvSpPr>
          <p:cNvPr id="12" name="Retângulo 11"/>
          <p:cNvSpPr/>
          <p:nvPr/>
        </p:nvSpPr>
        <p:spPr>
          <a:xfrm>
            <a:off x="3357035" y="5516512"/>
            <a:ext cx="24224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i="1" dirty="0" smtClean="0">
                <a:solidFill>
                  <a:schemeClr val="bg2">
                    <a:lumMod val="10000"/>
                  </a:schemeClr>
                </a:solidFill>
              </a:rPr>
              <a:t>Sólidos em líquidos</a:t>
            </a:r>
            <a:endParaRPr lang="pt-BR" i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62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12" y="1884389"/>
            <a:ext cx="8540943" cy="480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</a:t>
            </a:fld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5774" y="-28300"/>
            <a:ext cx="107555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 smtClean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Destilação</a:t>
            </a:r>
          </a:p>
        </p:txBody>
      </p:sp>
      <p:sp>
        <p:nvSpPr>
          <p:cNvPr id="3" name="Retângulo 2"/>
          <p:cNvSpPr/>
          <p:nvPr/>
        </p:nvSpPr>
        <p:spPr>
          <a:xfrm>
            <a:off x="250094" y="927080"/>
            <a:ext cx="1024503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i="1" dirty="0" smtClean="0">
                <a:solidFill>
                  <a:schemeClr val="bg2">
                    <a:lumMod val="10000"/>
                  </a:schemeClr>
                </a:solidFill>
              </a:rPr>
              <a:t>Utilizada na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fabricação de bebidas 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como a cachaça, e na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fabricação do álcool etílico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t-BR" sz="2500" i="1" dirty="0" smtClean="0">
                <a:solidFill>
                  <a:schemeClr val="bg2">
                    <a:lumMod val="10000"/>
                  </a:schemeClr>
                </a:solidFill>
              </a:rPr>
              <a:t>(álcool 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de uso </a:t>
            </a:r>
            <a:r>
              <a:rPr lang="pt-BR" sz="2500" i="1" dirty="0" smtClean="0">
                <a:solidFill>
                  <a:schemeClr val="bg2">
                    <a:lumMod val="10000"/>
                  </a:schemeClr>
                </a:solidFill>
              </a:rPr>
              <a:t>doméstico - etanol)</a:t>
            </a:r>
            <a:endParaRPr lang="pt-BR" sz="2500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332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12" y="1884389"/>
            <a:ext cx="7800975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11" y="1884388"/>
            <a:ext cx="7800975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6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10" y="1884389"/>
            <a:ext cx="7800975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7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09" y="1884387"/>
            <a:ext cx="7800975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8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08" y="1884389"/>
            <a:ext cx="7800975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9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07" y="1884386"/>
            <a:ext cx="7800975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98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</a:t>
            </a:fld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5774" y="-28300"/>
            <a:ext cx="107555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 smtClean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Destilação</a:t>
            </a:r>
          </a:p>
        </p:txBody>
      </p:sp>
      <p:sp>
        <p:nvSpPr>
          <p:cNvPr id="3" name="Retângulo 2"/>
          <p:cNvSpPr/>
          <p:nvPr/>
        </p:nvSpPr>
        <p:spPr>
          <a:xfrm>
            <a:off x="237980" y="739633"/>
            <a:ext cx="1024503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i="1" dirty="0" smtClean="0">
                <a:solidFill>
                  <a:schemeClr val="bg2">
                    <a:lumMod val="10000"/>
                  </a:schemeClr>
                </a:solidFill>
              </a:rPr>
              <a:t>Em 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uma mistura de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várias substâncias 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diferentes também pode ser utilizado, como acontece com o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petróleo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, do qual se </a:t>
            </a:r>
            <a:r>
              <a:rPr lang="pt-BR" sz="2500" i="1" dirty="0" smtClean="0">
                <a:solidFill>
                  <a:schemeClr val="bg2">
                    <a:lumMod val="10000"/>
                  </a:schemeClr>
                </a:solidFill>
              </a:rPr>
              <a:t>obtém:</a:t>
            </a:r>
            <a:br>
              <a:rPr lang="pt-BR" sz="2500" i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pt-BR" sz="2500" b="1" i="1" dirty="0" smtClean="0">
                <a:solidFill>
                  <a:schemeClr val="bg2">
                    <a:lumMod val="10000"/>
                  </a:schemeClr>
                </a:solidFill>
              </a:rPr>
              <a:t>gasolina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querosene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óleo diesel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pt-BR" sz="2500" b="1" i="1" dirty="0" smtClean="0">
                <a:solidFill>
                  <a:schemeClr val="bg2">
                    <a:lumMod val="10000"/>
                  </a:schemeClr>
                </a:solidFill>
              </a:rPr>
              <a:t>gás</a:t>
            </a:r>
            <a:r>
              <a:rPr lang="pt-BR" sz="2500" i="1" dirty="0" smtClean="0">
                <a:solidFill>
                  <a:schemeClr val="bg2">
                    <a:lumMod val="10000"/>
                  </a:schemeClr>
                </a:solidFill>
              </a:rPr>
              <a:t>...</a:t>
            </a:r>
            <a:endParaRPr lang="pt-BR" sz="2500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892" y="1954601"/>
            <a:ext cx="6953250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892" y="1954600"/>
            <a:ext cx="6953250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892" y="1954599"/>
            <a:ext cx="6953250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892" y="1954598"/>
            <a:ext cx="6953250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892" y="1954597"/>
            <a:ext cx="6953250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01" y="1954596"/>
            <a:ext cx="6953250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892" y="1954601"/>
            <a:ext cx="6953250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01" y="1954601"/>
            <a:ext cx="6953250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5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892" y="1954595"/>
            <a:ext cx="6953250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6" name="Picture 1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7" r="23993"/>
          <a:stretch/>
        </p:blipFill>
        <p:spPr bwMode="auto">
          <a:xfrm>
            <a:off x="347164" y="2311228"/>
            <a:ext cx="2735264" cy="3785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1" name="Picture 17" descr="http://i1104.photobucket.com/albums/h329/zorq1/AnimatedTransparentfire2.gif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536" y="5702346"/>
            <a:ext cx="1132879" cy="57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33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10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5774" y="18998"/>
            <a:ext cx="10755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 smtClean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Liquefação</a:t>
            </a:r>
          </a:p>
        </p:txBody>
      </p:sp>
      <p:sp>
        <p:nvSpPr>
          <p:cNvPr id="7" name="Retângulo 6"/>
          <p:cNvSpPr/>
          <p:nvPr/>
        </p:nvSpPr>
        <p:spPr>
          <a:xfrm>
            <a:off x="-145698" y="1056926"/>
            <a:ext cx="11159633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t-BR" sz="2400" i="1" dirty="0" smtClean="0">
                <a:solidFill>
                  <a:schemeClr val="bg2">
                    <a:lumMod val="10000"/>
                  </a:schemeClr>
                </a:solidFill>
              </a:rPr>
              <a:t>Isola </a:t>
            </a:r>
            <a:r>
              <a:rPr lang="pt-BR" sz="2400" i="1" dirty="0">
                <a:solidFill>
                  <a:schemeClr val="bg2">
                    <a:lumMod val="10000"/>
                  </a:schemeClr>
                </a:solidFill>
              </a:rPr>
              <a:t>os componentes de uma mistura gasosa. </a:t>
            </a:r>
            <a:r>
              <a:rPr lang="pt-BR" sz="2400" i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t-BR" sz="2400" b="1" i="1" u="sng" dirty="0" smtClean="0">
                <a:solidFill>
                  <a:schemeClr val="bg2">
                    <a:lumMod val="10000"/>
                  </a:schemeClr>
                </a:solidFill>
              </a:rPr>
              <a:t>Aumentando</a:t>
            </a:r>
            <a:r>
              <a:rPr lang="pt-BR" sz="2400" i="1" u="sng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t-BR" sz="2400" i="1" u="sng" dirty="0">
                <a:solidFill>
                  <a:schemeClr val="bg2">
                    <a:lumMod val="10000"/>
                  </a:schemeClr>
                </a:solidFill>
              </a:rPr>
              <a:t>a </a:t>
            </a:r>
            <a:r>
              <a:rPr lang="pt-BR" sz="2400" b="1" i="1" u="sng" dirty="0">
                <a:solidFill>
                  <a:schemeClr val="bg2">
                    <a:lumMod val="10000"/>
                  </a:schemeClr>
                </a:solidFill>
              </a:rPr>
              <a:t>pressão</a:t>
            </a:r>
            <a:r>
              <a:rPr lang="pt-BR" sz="2400" i="1" dirty="0">
                <a:solidFill>
                  <a:schemeClr val="bg2">
                    <a:lumMod val="10000"/>
                  </a:schemeClr>
                </a:solidFill>
              </a:rPr>
              <a:t> do sistema gasoso e/ou </a:t>
            </a:r>
            <a:r>
              <a:rPr lang="pt-BR" sz="2400" b="1" i="1" u="sng" dirty="0">
                <a:solidFill>
                  <a:schemeClr val="bg2">
                    <a:lumMod val="10000"/>
                  </a:schemeClr>
                </a:solidFill>
              </a:rPr>
              <a:t>diminuindo </a:t>
            </a:r>
            <a:r>
              <a:rPr lang="pt-BR" sz="2400" i="1" u="sng" dirty="0">
                <a:solidFill>
                  <a:schemeClr val="bg2">
                    <a:lumMod val="10000"/>
                  </a:schemeClr>
                </a:solidFill>
              </a:rPr>
              <a:t>sua</a:t>
            </a:r>
            <a:r>
              <a:rPr lang="pt-BR" sz="2400" b="1" i="1" u="sng" dirty="0">
                <a:solidFill>
                  <a:schemeClr val="bg2">
                    <a:lumMod val="10000"/>
                  </a:schemeClr>
                </a:solidFill>
              </a:rPr>
              <a:t> temperatura</a:t>
            </a:r>
            <a:r>
              <a:rPr lang="pt-BR" sz="2400" i="1" dirty="0">
                <a:solidFill>
                  <a:schemeClr val="bg2">
                    <a:lumMod val="10000"/>
                  </a:schemeClr>
                </a:solidFill>
              </a:rPr>
              <a:t>, alcança-se a temperatura onde </a:t>
            </a:r>
            <a:r>
              <a:rPr lang="pt-BR" sz="2400" b="1" i="1" dirty="0">
                <a:solidFill>
                  <a:schemeClr val="bg2">
                    <a:lumMod val="10000"/>
                  </a:schemeClr>
                </a:solidFill>
              </a:rPr>
              <a:t>um </a:t>
            </a:r>
            <a:r>
              <a:rPr lang="pt-BR" sz="2400" i="1" dirty="0">
                <a:solidFill>
                  <a:schemeClr val="bg2">
                    <a:lumMod val="10000"/>
                  </a:schemeClr>
                </a:solidFill>
              </a:rPr>
              <a:t>dos</a:t>
            </a:r>
            <a:r>
              <a:rPr lang="pt-BR" sz="2400" b="1" i="1" dirty="0">
                <a:solidFill>
                  <a:schemeClr val="bg2">
                    <a:lumMod val="10000"/>
                  </a:schemeClr>
                </a:solidFill>
              </a:rPr>
              <a:t> gases </a:t>
            </a:r>
            <a:r>
              <a:rPr lang="pt-BR" sz="2400" i="1" dirty="0">
                <a:solidFill>
                  <a:schemeClr val="bg2">
                    <a:lumMod val="10000"/>
                  </a:schemeClr>
                </a:solidFill>
              </a:rPr>
              <a:t>componentes da mistura </a:t>
            </a:r>
            <a:r>
              <a:rPr lang="pt-BR" sz="2400" b="1" i="1" dirty="0">
                <a:solidFill>
                  <a:schemeClr val="bg2">
                    <a:lumMod val="10000"/>
                  </a:schemeClr>
                </a:solidFill>
              </a:rPr>
              <a:t>se separa </a:t>
            </a:r>
            <a:r>
              <a:rPr lang="pt-BR" sz="2400" i="1" dirty="0">
                <a:solidFill>
                  <a:schemeClr val="bg2">
                    <a:lumMod val="10000"/>
                  </a:schemeClr>
                </a:solidFill>
              </a:rPr>
              <a:t>na </a:t>
            </a:r>
            <a:r>
              <a:rPr lang="pt-BR" sz="2400" b="1" i="1" dirty="0">
                <a:solidFill>
                  <a:schemeClr val="bg2">
                    <a:lumMod val="10000"/>
                  </a:schemeClr>
                </a:solidFill>
              </a:rPr>
              <a:t>forma </a:t>
            </a:r>
            <a:r>
              <a:rPr lang="pt-BR" sz="2400" b="1" i="1" dirty="0" smtClean="0">
                <a:solidFill>
                  <a:schemeClr val="bg2">
                    <a:lumMod val="10000"/>
                  </a:schemeClr>
                </a:solidFill>
              </a:rPr>
              <a:t>líquida</a:t>
            </a:r>
            <a:endParaRPr lang="pt-BR" sz="2400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12007" y="5253626"/>
            <a:ext cx="4956293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600" b="1" i="1" dirty="0" smtClean="0">
                <a:solidFill>
                  <a:schemeClr val="bg2">
                    <a:lumMod val="10000"/>
                  </a:schemeClr>
                </a:solidFill>
              </a:rPr>
              <a:t>Antes</a:t>
            </a:r>
          </a:p>
          <a:p>
            <a:pPr algn="ctr"/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Moléculas de gases </a:t>
            </a:r>
            <a:r>
              <a:rPr lang="pt-BR" sz="2600" b="1" i="1" dirty="0" smtClean="0">
                <a:solidFill>
                  <a:srgbClr val="C00000"/>
                </a:solidFill>
              </a:rPr>
              <a:t>m</a:t>
            </a:r>
            <a:r>
              <a:rPr lang="pt-BR" sz="2600" b="1" i="1" dirty="0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pt-BR" sz="2600" b="1" i="1" dirty="0" smtClean="0">
                <a:solidFill>
                  <a:srgbClr val="C00000"/>
                </a:solidFill>
              </a:rPr>
              <a:t>s</a:t>
            </a:r>
            <a:r>
              <a:rPr lang="pt-BR" sz="2600" b="1" i="1" dirty="0" smtClean="0">
                <a:solidFill>
                  <a:schemeClr val="bg2">
                    <a:lumMod val="50000"/>
                  </a:schemeClr>
                </a:solidFill>
              </a:rPr>
              <a:t>t</a:t>
            </a:r>
            <a:r>
              <a:rPr lang="pt-BR" sz="2600" b="1" i="1" dirty="0" smtClean="0">
                <a:solidFill>
                  <a:srgbClr val="C00000"/>
                </a:solidFill>
              </a:rPr>
              <a:t>u</a:t>
            </a:r>
            <a:r>
              <a:rPr lang="pt-BR" sz="2600" b="1" i="1" dirty="0" smtClean="0">
                <a:solidFill>
                  <a:schemeClr val="bg2">
                    <a:lumMod val="50000"/>
                  </a:schemeClr>
                </a:solidFill>
              </a:rPr>
              <a:t>r</a:t>
            </a:r>
            <a:r>
              <a:rPr lang="pt-BR" sz="2600" b="1" i="1" dirty="0" smtClean="0">
                <a:solidFill>
                  <a:srgbClr val="C00000"/>
                </a:solidFill>
              </a:rPr>
              <a:t>a</a:t>
            </a:r>
            <a:r>
              <a:rPr lang="pt-BR" sz="2600" b="1" i="1" dirty="0" smtClean="0">
                <a:solidFill>
                  <a:schemeClr val="bg2">
                    <a:lumMod val="50000"/>
                  </a:schemeClr>
                </a:solidFill>
              </a:rPr>
              <a:t>d</a:t>
            </a:r>
            <a:r>
              <a:rPr lang="pt-BR" sz="2600" b="1" i="1" dirty="0" smtClean="0">
                <a:solidFill>
                  <a:srgbClr val="C00000"/>
                </a:solidFill>
              </a:rPr>
              <a:t>a</a:t>
            </a:r>
            <a:r>
              <a:rPr lang="pt-BR" sz="2600" b="1" i="1" dirty="0" smtClean="0">
                <a:solidFill>
                  <a:schemeClr val="bg2">
                    <a:lumMod val="50000"/>
                  </a:schemeClr>
                </a:solidFill>
              </a:rPr>
              <a:t>s</a:t>
            </a:r>
            <a:endParaRPr lang="pt-BR" sz="2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5502359" y="5253209"/>
            <a:ext cx="4779706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600" b="1" i="1" dirty="0" smtClean="0">
                <a:solidFill>
                  <a:schemeClr val="bg2">
                    <a:lumMod val="10000"/>
                  </a:schemeClr>
                </a:solidFill>
              </a:rPr>
              <a:t>Depois</a:t>
            </a:r>
          </a:p>
          <a:p>
            <a:pPr algn="ctr"/>
            <a:r>
              <a:rPr lang="pt-BR" sz="2600" i="1" dirty="0" smtClean="0">
                <a:solidFill>
                  <a:schemeClr val="bg2">
                    <a:lumMod val="10000"/>
                  </a:schemeClr>
                </a:solidFill>
              </a:rPr>
              <a:t>Moléculas de gases </a:t>
            </a:r>
            <a:r>
              <a:rPr lang="pt-BR" sz="2600" b="1" i="1" dirty="0" smtClean="0">
                <a:solidFill>
                  <a:srgbClr val="C00000"/>
                </a:solidFill>
              </a:rPr>
              <a:t>sepa</a:t>
            </a:r>
            <a:r>
              <a:rPr lang="pt-BR" sz="2600" b="1" i="1" dirty="0" smtClean="0">
                <a:solidFill>
                  <a:schemeClr val="bg2">
                    <a:lumMod val="50000"/>
                  </a:schemeClr>
                </a:solidFill>
              </a:rPr>
              <a:t>radas</a:t>
            </a:r>
            <a:endParaRPr lang="pt-BR" sz="2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810" y="3440706"/>
            <a:ext cx="4650255" cy="1812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45" y="3459014"/>
            <a:ext cx="4650255" cy="179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809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11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830" y="18998"/>
            <a:ext cx="35486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 smtClean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Liquefação</a:t>
            </a:r>
          </a:p>
        </p:txBody>
      </p:sp>
      <p:sp>
        <p:nvSpPr>
          <p:cNvPr id="7" name="Retângulo 6"/>
          <p:cNvSpPr/>
          <p:nvPr/>
        </p:nvSpPr>
        <p:spPr>
          <a:xfrm>
            <a:off x="45774" y="849995"/>
            <a:ext cx="314780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t-BR" sz="2000" i="1" dirty="0" smtClean="0">
                <a:solidFill>
                  <a:schemeClr val="bg2">
                    <a:lumMod val="10000"/>
                  </a:schemeClr>
                </a:solidFill>
              </a:rPr>
              <a:t>Isola </a:t>
            </a:r>
            <a:r>
              <a:rPr lang="pt-BR" sz="2000" i="1" dirty="0">
                <a:solidFill>
                  <a:schemeClr val="bg2">
                    <a:lumMod val="10000"/>
                  </a:schemeClr>
                </a:solidFill>
              </a:rPr>
              <a:t>os componentes de uma mistura gasosa. </a:t>
            </a:r>
            <a:r>
              <a:rPr lang="pt-BR" sz="2000" b="1" i="1" dirty="0">
                <a:solidFill>
                  <a:schemeClr val="bg2">
                    <a:lumMod val="10000"/>
                  </a:schemeClr>
                </a:solidFill>
              </a:rPr>
              <a:t>Aumentando</a:t>
            </a:r>
            <a:r>
              <a:rPr lang="pt-BR" sz="2000" i="1" dirty="0">
                <a:solidFill>
                  <a:schemeClr val="bg2">
                    <a:lumMod val="10000"/>
                  </a:schemeClr>
                </a:solidFill>
              </a:rPr>
              <a:t> a </a:t>
            </a:r>
            <a:r>
              <a:rPr lang="pt-BR" sz="2000" b="1" i="1" dirty="0">
                <a:solidFill>
                  <a:schemeClr val="bg2">
                    <a:lumMod val="10000"/>
                  </a:schemeClr>
                </a:solidFill>
              </a:rPr>
              <a:t>pressão</a:t>
            </a:r>
            <a:r>
              <a:rPr lang="pt-BR" sz="2000" i="1" dirty="0">
                <a:solidFill>
                  <a:schemeClr val="bg2">
                    <a:lumMod val="10000"/>
                  </a:schemeClr>
                </a:solidFill>
              </a:rPr>
              <a:t> do sistema gasoso e/ou </a:t>
            </a:r>
            <a:r>
              <a:rPr lang="pt-BR" sz="2000" b="1" i="1" dirty="0">
                <a:solidFill>
                  <a:schemeClr val="bg2">
                    <a:lumMod val="10000"/>
                  </a:schemeClr>
                </a:solidFill>
              </a:rPr>
              <a:t>diminuindo </a:t>
            </a:r>
            <a:r>
              <a:rPr lang="pt-BR" sz="2000" i="1" dirty="0">
                <a:solidFill>
                  <a:schemeClr val="bg2">
                    <a:lumMod val="10000"/>
                  </a:schemeClr>
                </a:solidFill>
              </a:rPr>
              <a:t>sua</a:t>
            </a:r>
            <a:r>
              <a:rPr lang="pt-BR" sz="2000" b="1" i="1" dirty="0">
                <a:solidFill>
                  <a:schemeClr val="bg2">
                    <a:lumMod val="10000"/>
                  </a:schemeClr>
                </a:solidFill>
              </a:rPr>
              <a:t> temperatura</a:t>
            </a:r>
            <a:r>
              <a:rPr lang="pt-BR" sz="2000" i="1" dirty="0">
                <a:solidFill>
                  <a:schemeClr val="bg2">
                    <a:lumMod val="10000"/>
                  </a:schemeClr>
                </a:solidFill>
              </a:rPr>
              <a:t>, alcança-se a temperatura onde </a:t>
            </a:r>
            <a:r>
              <a:rPr lang="pt-BR" sz="2000" i="1" dirty="0" smtClean="0">
                <a:solidFill>
                  <a:schemeClr val="bg2">
                    <a:lumMod val="10000"/>
                  </a:schemeClr>
                </a:solidFill>
              </a:rPr>
              <a:t>um </a:t>
            </a:r>
            <a:r>
              <a:rPr lang="pt-BR" sz="2000" i="1" dirty="0">
                <a:solidFill>
                  <a:schemeClr val="bg2">
                    <a:lumMod val="10000"/>
                  </a:schemeClr>
                </a:solidFill>
              </a:rPr>
              <a:t>dos gases componentes da mistura </a:t>
            </a:r>
            <a:r>
              <a:rPr lang="pt-BR" sz="2000" b="1" i="1" dirty="0">
                <a:solidFill>
                  <a:schemeClr val="bg2">
                    <a:lumMod val="10000"/>
                  </a:schemeClr>
                </a:solidFill>
              </a:rPr>
              <a:t>se separa </a:t>
            </a:r>
            <a:r>
              <a:rPr lang="pt-BR" sz="2000" i="1" dirty="0">
                <a:solidFill>
                  <a:schemeClr val="bg2">
                    <a:lumMod val="10000"/>
                  </a:schemeClr>
                </a:solidFill>
              </a:rPr>
              <a:t>na </a:t>
            </a:r>
            <a:r>
              <a:rPr lang="pt-BR" sz="2000" b="1" i="1" dirty="0">
                <a:solidFill>
                  <a:schemeClr val="bg2">
                    <a:lumMod val="10000"/>
                  </a:schemeClr>
                </a:solidFill>
              </a:rPr>
              <a:t>forma </a:t>
            </a:r>
            <a:r>
              <a:rPr lang="pt-BR" sz="2000" b="1" i="1" dirty="0" smtClean="0">
                <a:solidFill>
                  <a:schemeClr val="bg2">
                    <a:lumMod val="10000"/>
                  </a:schemeClr>
                </a:solidFill>
              </a:rPr>
              <a:t>líquida</a:t>
            </a:r>
            <a:endParaRPr lang="pt-BR" sz="2000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690047" y="5214582"/>
            <a:ext cx="700393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dirty="0">
                <a:solidFill>
                  <a:schemeClr val="bg2">
                    <a:lumMod val="10000"/>
                  </a:schemeClr>
                </a:solidFill>
              </a:rPr>
              <a:t>Esse processo é empregado para obter o </a:t>
            </a:r>
            <a:r>
              <a:rPr lang="pt-BR" sz="2600" b="1" dirty="0">
                <a:solidFill>
                  <a:schemeClr val="bg2">
                    <a:lumMod val="10000"/>
                  </a:schemeClr>
                </a:solidFill>
              </a:rPr>
              <a:t>gás nitrogênio</a:t>
            </a:r>
            <a:r>
              <a:rPr lang="pt-BR" sz="2600" dirty="0">
                <a:solidFill>
                  <a:schemeClr val="bg2">
                    <a:lumMod val="10000"/>
                  </a:schemeClr>
                </a:solidFill>
              </a:rPr>
              <a:t> do ar </a:t>
            </a:r>
            <a:r>
              <a:rPr lang="pt-BR" sz="2600" dirty="0" smtClean="0">
                <a:solidFill>
                  <a:schemeClr val="bg2">
                    <a:lumMod val="10000"/>
                  </a:schemeClr>
                </a:solidFill>
              </a:rPr>
              <a:t>atmosférico</a:t>
            </a:r>
            <a:endParaRPr lang="pt-BR" sz="2600" b="1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13" name="Conector reto 12"/>
          <p:cNvCxnSpPr/>
          <p:nvPr/>
        </p:nvCxnSpPr>
        <p:spPr>
          <a:xfrm>
            <a:off x="3594386" y="0"/>
            <a:ext cx="0" cy="6858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07" y="5889994"/>
            <a:ext cx="1894151" cy="738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95" y="4826759"/>
            <a:ext cx="1978533" cy="763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ângulo 2"/>
          <p:cNvSpPr/>
          <p:nvPr/>
        </p:nvSpPr>
        <p:spPr>
          <a:xfrm>
            <a:off x="2507914" y="5023778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800" dirty="0" smtClean="0">
                <a:solidFill>
                  <a:schemeClr val="bg2">
                    <a:lumMod val="10000"/>
                  </a:schemeClr>
                </a:solidFill>
              </a:rPr>
              <a:t>Antes</a:t>
            </a:r>
            <a:endParaRPr lang="pt-BR" dirty="0"/>
          </a:p>
        </p:txBody>
      </p:sp>
      <p:sp>
        <p:nvSpPr>
          <p:cNvPr id="19" name="Retângulo 18"/>
          <p:cNvSpPr/>
          <p:nvPr/>
        </p:nvSpPr>
        <p:spPr>
          <a:xfrm>
            <a:off x="2412378" y="6074463"/>
            <a:ext cx="936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800" dirty="0" smtClean="0">
                <a:solidFill>
                  <a:schemeClr val="bg2">
                    <a:lumMod val="10000"/>
                  </a:schemeClr>
                </a:solidFill>
              </a:rPr>
              <a:t>Depois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5395349" y="6074463"/>
            <a:ext cx="625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N2</a:t>
            </a:r>
            <a:endParaRPr lang="pt-BR" sz="24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itchFamily="34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464" y="299378"/>
            <a:ext cx="6515100" cy="4724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http://i363.photobucket.com/albums/oo78/thomas_yoga1989/648px-NitrogenRencer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570" y="6074463"/>
            <a:ext cx="640006" cy="59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32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5774" y="155475"/>
            <a:ext cx="10755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 smtClean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Dissolução</a:t>
            </a:r>
          </a:p>
        </p:txBody>
      </p:sp>
      <p:sp>
        <p:nvSpPr>
          <p:cNvPr id="7" name="Retângulo 6"/>
          <p:cNvSpPr/>
          <p:nvPr/>
        </p:nvSpPr>
        <p:spPr>
          <a:xfrm>
            <a:off x="45774" y="1042956"/>
            <a:ext cx="106469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Separar uma mistura de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sólidos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, em que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um é solúvel 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num determinado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solvente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 e o outro </a:t>
            </a:r>
            <a:r>
              <a:rPr lang="pt-BR" sz="2500" i="1" dirty="0" smtClean="0">
                <a:solidFill>
                  <a:schemeClr val="bg2">
                    <a:lumMod val="10000"/>
                  </a:schemeClr>
                </a:solidFill>
              </a:rPr>
              <a:t>não</a:t>
            </a:r>
            <a:endParaRPr lang="pt-BR" sz="2500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142425" y="3236021"/>
            <a:ext cx="331175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t-BR" sz="2500" dirty="0">
                <a:solidFill>
                  <a:schemeClr val="bg2">
                    <a:lumMod val="10000"/>
                  </a:schemeClr>
                </a:solidFill>
              </a:rPr>
              <a:t>Mistura de </a:t>
            </a:r>
            <a:r>
              <a:rPr lang="pt-BR" sz="2500" b="1" dirty="0">
                <a:solidFill>
                  <a:schemeClr val="bg2">
                    <a:lumMod val="10000"/>
                  </a:schemeClr>
                </a:solidFill>
              </a:rPr>
              <a:t>sal</a:t>
            </a:r>
            <a:r>
              <a:rPr lang="pt-BR" sz="2500" dirty="0">
                <a:solidFill>
                  <a:schemeClr val="bg2">
                    <a:lumMod val="10000"/>
                  </a:schemeClr>
                </a:solidFill>
              </a:rPr>
              <a:t> comum e </a:t>
            </a:r>
            <a:r>
              <a:rPr lang="pt-BR" sz="2500" b="1" dirty="0">
                <a:solidFill>
                  <a:schemeClr val="bg2">
                    <a:lumMod val="10000"/>
                  </a:schemeClr>
                </a:solidFill>
              </a:rPr>
              <a:t>areia</a:t>
            </a:r>
            <a:r>
              <a:rPr lang="pt-BR" sz="2500" dirty="0">
                <a:solidFill>
                  <a:schemeClr val="bg2">
                    <a:lumMod val="10000"/>
                  </a:schemeClr>
                </a:solidFill>
              </a:rPr>
              <a:t> da praia em água, onde o </a:t>
            </a:r>
            <a:r>
              <a:rPr lang="pt-BR" sz="2500" b="1" dirty="0">
                <a:solidFill>
                  <a:schemeClr val="bg2">
                    <a:lumMod val="10000"/>
                  </a:schemeClr>
                </a:solidFill>
              </a:rPr>
              <a:t>sal se dissolve</a:t>
            </a:r>
            <a:r>
              <a:rPr lang="pt-BR" sz="2500" dirty="0">
                <a:solidFill>
                  <a:schemeClr val="bg2">
                    <a:lumMod val="10000"/>
                  </a:schemeClr>
                </a:solidFill>
              </a:rPr>
              <a:t>, mas a </a:t>
            </a:r>
            <a:r>
              <a:rPr lang="pt-BR" sz="2500" b="1" dirty="0">
                <a:solidFill>
                  <a:schemeClr val="bg2">
                    <a:lumMod val="10000"/>
                  </a:schemeClr>
                </a:solidFill>
              </a:rPr>
              <a:t>areia </a:t>
            </a:r>
            <a:r>
              <a:rPr lang="pt-BR" sz="2500" b="1" dirty="0" smtClean="0">
                <a:solidFill>
                  <a:schemeClr val="bg2">
                    <a:lumMod val="10000"/>
                  </a:schemeClr>
                </a:solidFill>
              </a:rPr>
              <a:t>não</a:t>
            </a:r>
            <a:endParaRPr lang="pt-BR" sz="2500" b="1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13" name="Conector reto 12"/>
          <p:cNvCxnSpPr/>
          <p:nvPr/>
        </p:nvCxnSpPr>
        <p:spPr>
          <a:xfrm flipH="1">
            <a:off x="0" y="2181451"/>
            <a:ext cx="1084712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76" y="2374706"/>
            <a:ext cx="6693874" cy="4201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456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13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5774" y="155475"/>
            <a:ext cx="10755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Centrifugação</a:t>
            </a:r>
            <a:endParaRPr lang="pt-BR" sz="4800" b="1" dirty="0" smtClean="0">
              <a:solidFill>
                <a:schemeClr val="bg2">
                  <a:lumMod val="10000"/>
                </a:schemeClr>
              </a:solidFill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00067" y="1042956"/>
            <a:ext cx="105926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Um aparelho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gira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 em rotação rápida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tubos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 que contêm um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sistema de sólido em suspensão em um líquido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; com a aceleração provocada pela rotação, as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partículas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 mais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densas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 (pesadas) sedimentam mais depressa, ficando no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fundo do </a:t>
            </a:r>
            <a:r>
              <a:rPr lang="pt-BR" sz="2500" b="1" i="1" dirty="0" smtClean="0">
                <a:solidFill>
                  <a:schemeClr val="bg2">
                    <a:lumMod val="10000"/>
                  </a:schemeClr>
                </a:solidFill>
              </a:rPr>
              <a:t>tubo</a:t>
            </a:r>
            <a:endParaRPr lang="pt-BR" sz="2500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122" name="Picture 2" descr="http://www.speedmixer.co.uk/images/Animations/DualAsymmetricCentrifuge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4279">
            <a:off x="285055" y="3078185"/>
            <a:ext cx="2639750" cy="3473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6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AutoShape 10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12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134" name="Picture 14" descr="C:\Users\TopTech\AppData\Local\Temp\GIFTest-PhotoFiltr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529" y="3396142"/>
            <a:ext cx="5107391" cy="283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8836667" y="4197848"/>
            <a:ext cx="18560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i="1" dirty="0" smtClean="0">
                <a:solidFill>
                  <a:srgbClr val="C00000"/>
                </a:solidFill>
              </a:rPr>
              <a:t>Sem tampa apenas para demonstração</a:t>
            </a:r>
            <a:endParaRPr lang="pt-B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2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14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5774" y="5347"/>
            <a:ext cx="10755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Centrifugação</a:t>
            </a:r>
            <a:endParaRPr lang="pt-BR" sz="4800" b="1" dirty="0" smtClean="0">
              <a:solidFill>
                <a:schemeClr val="bg2">
                  <a:lumMod val="10000"/>
                </a:schemeClr>
              </a:solidFill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5773" y="978720"/>
            <a:ext cx="306621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t-BR" sz="2000" i="1" dirty="0">
                <a:solidFill>
                  <a:schemeClr val="bg2">
                    <a:lumMod val="10000"/>
                  </a:schemeClr>
                </a:solidFill>
              </a:rPr>
              <a:t>Um aparelho </a:t>
            </a:r>
            <a:r>
              <a:rPr lang="pt-BR" sz="2000" b="1" i="1" dirty="0">
                <a:solidFill>
                  <a:schemeClr val="bg2">
                    <a:lumMod val="10000"/>
                  </a:schemeClr>
                </a:solidFill>
              </a:rPr>
              <a:t>gira</a:t>
            </a:r>
            <a:r>
              <a:rPr lang="pt-BR" sz="2000" i="1" dirty="0">
                <a:solidFill>
                  <a:schemeClr val="bg2">
                    <a:lumMod val="10000"/>
                  </a:schemeClr>
                </a:solidFill>
              </a:rPr>
              <a:t> em rotação rápida </a:t>
            </a:r>
            <a:r>
              <a:rPr lang="pt-BR" sz="2000" b="1" i="1" dirty="0">
                <a:solidFill>
                  <a:schemeClr val="bg2">
                    <a:lumMod val="10000"/>
                  </a:schemeClr>
                </a:solidFill>
              </a:rPr>
              <a:t>tubos</a:t>
            </a:r>
            <a:r>
              <a:rPr lang="pt-BR" sz="2000" i="1" dirty="0">
                <a:solidFill>
                  <a:schemeClr val="bg2">
                    <a:lumMod val="10000"/>
                  </a:schemeClr>
                </a:solidFill>
              </a:rPr>
              <a:t> que contêm um </a:t>
            </a:r>
            <a:r>
              <a:rPr lang="pt-BR" sz="2000" b="1" i="1" dirty="0">
                <a:solidFill>
                  <a:schemeClr val="bg2">
                    <a:lumMod val="10000"/>
                  </a:schemeClr>
                </a:solidFill>
              </a:rPr>
              <a:t>sistema de sólido em suspensão em um líquido</a:t>
            </a:r>
            <a:r>
              <a:rPr lang="pt-BR" sz="2000" i="1" dirty="0">
                <a:solidFill>
                  <a:schemeClr val="bg2">
                    <a:lumMod val="10000"/>
                  </a:schemeClr>
                </a:solidFill>
              </a:rPr>
              <a:t>; com a aceleração provocada pela rotação, as </a:t>
            </a:r>
            <a:r>
              <a:rPr lang="pt-BR" sz="2000" b="1" i="1" dirty="0">
                <a:solidFill>
                  <a:schemeClr val="bg2">
                    <a:lumMod val="10000"/>
                  </a:schemeClr>
                </a:solidFill>
              </a:rPr>
              <a:t>partículas</a:t>
            </a:r>
            <a:r>
              <a:rPr lang="pt-BR" sz="2000" i="1" dirty="0">
                <a:solidFill>
                  <a:schemeClr val="bg2">
                    <a:lumMod val="10000"/>
                  </a:schemeClr>
                </a:solidFill>
              </a:rPr>
              <a:t> mais </a:t>
            </a:r>
            <a:r>
              <a:rPr lang="pt-BR" sz="2000" b="1" i="1" dirty="0">
                <a:solidFill>
                  <a:schemeClr val="bg2">
                    <a:lumMod val="10000"/>
                  </a:schemeClr>
                </a:solidFill>
              </a:rPr>
              <a:t>densas</a:t>
            </a:r>
            <a:r>
              <a:rPr lang="pt-BR" sz="2000" i="1" dirty="0">
                <a:solidFill>
                  <a:schemeClr val="bg2">
                    <a:lumMod val="10000"/>
                  </a:schemeClr>
                </a:solidFill>
              </a:rPr>
              <a:t> (pesadas) sedimentam mais depressa, ficando no </a:t>
            </a:r>
            <a:r>
              <a:rPr lang="pt-BR" sz="2000" b="1" i="1" dirty="0">
                <a:solidFill>
                  <a:schemeClr val="bg2">
                    <a:lumMod val="10000"/>
                  </a:schemeClr>
                </a:solidFill>
              </a:rPr>
              <a:t>fundo do </a:t>
            </a:r>
            <a:r>
              <a:rPr lang="pt-BR" sz="2000" b="1" i="1" dirty="0" smtClean="0">
                <a:solidFill>
                  <a:schemeClr val="bg2">
                    <a:lumMod val="10000"/>
                  </a:schemeClr>
                </a:solidFill>
              </a:rPr>
              <a:t>tubo</a:t>
            </a:r>
            <a:endParaRPr lang="pt-BR" sz="2000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630862" y="5442764"/>
            <a:ext cx="9064959" cy="902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2000"/>
              </a:lnSpc>
            </a:pPr>
            <a:r>
              <a:rPr lang="pt-BR" sz="2350" dirty="0" smtClean="0">
                <a:solidFill>
                  <a:schemeClr val="bg2">
                    <a:lumMod val="10000"/>
                  </a:schemeClr>
                </a:solidFill>
              </a:rPr>
              <a:t>Utilizado na separação </a:t>
            </a:r>
            <a:r>
              <a:rPr lang="pt-BR" sz="2350" dirty="0">
                <a:solidFill>
                  <a:schemeClr val="bg2">
                    <a:lumMod val="10000"/>
                  </a:schemeClr>
                </a:solidFill>
              </a:rPr>
              <a:t>do </a:t>
            </a:r>
            <a:r>
              <a:rPr lang="pt-BR" sz="2350" b="1" dirty="0">
                <a:solidFill>
                  <a:schemeClr val="bg2">
                    <a:lumMod val="10000"/>
                  </a:schemeClr>
                </a:solidFill>
              </a:rPr>
              <a:t>sangue</a:t>
            </a:r>
            <a:r>
              <a:rPr lang="pt-BR" sz="235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t-BR" sz="2350" dirty="0" smtClean="0">
                <a:solidFill>
                  <a:schemeClr val="bg2">
                    <a:lumMod val="10000"/>
                  </a:schemeClr>
                </a:solidFill>
              </a:rPr>
              <a:t>em: </a:t>
            </a:r>
            <a:r>
              <a:rPr lang="pt-BR" sz="2350" dirty="0">
                <a:solidFill>
                  <a:srgbClr val="CC9900"/>
                </a:solidFill>
              </a:rPr>
              <a:t>plasma sanguíneo</a:t>
            </a:r>
            <a:r>
              <a:rPr lang="pt-BR" sz="2350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pt-BR" sz="2350" dirty="0">
                <a:solidFill>
                  <a:schemeClr val="bg1">
                    <a:lumMod val="50000"/>
                  </a:schemeClr>
                </a:solidFill>
              </a:rPr>
              <a:t>glóbulos brancos</a:t>
            </a:r>
            <a:r>
              <a:rPr lang="pt-BR" sz="2350" dirty="0">
                <a:solidFill>
                  <a:schemeClr val="bg2">
                    <a:lumMod val="10000"/>
                  </a:schemeClr>
                </a:solidFill>
              </a:rPr>
              <a:t> e </a:t>
            </a:r>
            <a:r>
              <a:rPr lang="pt-BR" sz="2350" dirty="0">
                <a:solidFill>
                  <a:schemeClr val="bg1">
                    <a:lumMod val="50000"/>
                  </a:schemeClr>
                </a:solidFill>
              </a:rPr>
              <a:t>plaquetas</a:t>
            </a:r>
            <a:r>
              <a:rPr lang="pt-BR" sz="2350" dirty="0">
                <a:solidFill>
                  <a:schemeClr val="bg2">
                    <a:lumMod val="10000"/>
                  </a:schemeClr>
                </a:solidFill>
              </a:rPr>
              <a:t>, e </a:t>
            </a:r>
            <a:r>
              <a:rPr lang="pt-BR" sz="2350" dirty="0" smtClean="0">
                <a:solidFill>
                  <a:srgbClr val="DE0000"/>
                </a:solidFill>
              </a:rPr>
              <a:t>hemácias</a:t>
            </a:r>
            <a:endParaRPr lang="pt-BR" sz="2350" dirty="0">
              <a:solidFill>
                <a:srgbClr val="DE0000"/>
              </a:solidFill>
            </a:endParaRPr>
          </a:p>
        </p:txBody>
      </p:sp>
      <p:pic>
        <p:nvPicPr>
          <p:cNvPr id="6148" name="Picture 4" descr="http://1.bp.blogspot.com/-wpIVksMaMU0/T6QuXLQqOeI/AAAAAAAAAu4/BQGnTEOXDhM/s1600/DSCN566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26"/>
          <a:stretch/>
        </p:blipFill>
        <p:spPr bwMode="auto">
          <a:xfrm>
            <a:off x="3412236" y="1037052"/>
            <a:ext cx="6673459" cy="4096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seplessons.org/files/centrifuged_blo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236" y="1039671"/>
            <a:ext cx="4175921" cy="409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157" y="1037052"/>
            <a:ext cx="1255594" cy="4096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748" y="1037052"/>
            <a:ext cx="1296537" cy="4096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7" name="Picture 13" descr="http://1.bp.blogspot.com/-0kjue3RoBFo/Tj6zIBl2u0I/AAAAAAAACcU/_tl4KHI1l7c/s1600/sanguecentrifugad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71" y="1017023"/>
            <a:ext cx="3147316" cy="419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43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15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5774" y="87235"/>
            <a:ext cx="10755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 smtClean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Separação Magnética</a:t>
            </a:r>
          </a:p>
        </p:txBody>
      </p:sp>
      <p:sp>
        <p:nvSpPr>
          <p:cNvPr id="7" name="Retângulo 6"/>
          <p:cNvSpPr/>
          <p:nvPr/>
        </p:nvSpPr>
        <p:spPr>
          <a:xfrm>
            <a:off x="307975" y="1054709"/>
            <a:ext cx="100799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Aproveitam-se as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propriedades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magnéticas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 de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um dos componentes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 da mistura para </a:t>
            </a:r>
            <a:r>
              <a:rPr lang="pt-BR" sz="2500" i="1" dirty="0" smtClean="0">
                <a:solidFill>
                  <a:schemeClr val="bg2">
                    <a:lumMod val="10000"/>
                  </a:schemeClr>
                </a:solidFill>
              </a:rPr>
              <a:t>separá-lo dos outros</a:t>
            </a:r>
            <a:endParaRPr lang="pt-BR" sz="2500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AutoShape 4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6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AutoShape 10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12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178" y="2492633"/>
            <a:ext cx="4993924" cy="34061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m 14"/>
          <p:cNvPicPr/>
          <p:nvPr/>
        </p:nvPicPr>
        <p:blipFill>
          <a:blip r:embed="rId3"/>
          <a:stretch>
            <a:fillRect/>
          </a:stretch>
        </p:blipFill>
        <p:spPr>
          <a:xfrm>
            <a:off x="612775" y="2492632"/>
            <a:ext cx="3956949" cy="34622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142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7" descr="http://mlb-s2-p.mlstatic.com/266611-MLB20597050081_022016-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671" y="1691498"/>
            <a:ext cx="804318" cy="46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16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5774" y="18995"/>
            <a:ext cx="10755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 smtClean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Separação Magnética</a:t>
            </a:r>
          </a:p>
        </p:txBody>
      </p:sp>
      <p:sp>
        <p:nvSpPr>
          <p:cNvPr id="3" name="AutoShape 4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6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8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0" name="AutoShape 10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1" name="AutoShape 12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8194" name="Picture 2" descr="http://soloparatiradio.com/wp-content/uploads/2011/10/ave-afectada-petroleo-solo-para-ti-radi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15" y="2362460"/>
            <a:ext cx="4779209" cy="304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i0.statig.com.br/fw/2e/6k/48/2e6k48lgty0qq44o26xzxma1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208" y="2362459"/>
            <a:ext cx="4997058" cy="304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114014" y="849989"/>
            <a:ext cx="10578151" cy="5613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t-BR" sz="2300" dirty="0">
                <a:solidFill>
                  <a:schemeClr val="bg2">
                    <a:lumMod val="10000"/>
                  </a:schemeClr>
                </a:solidFill>
              </a:rPr>
              <a:t>As </a:t>
            </a:r>
            <a:r>
              <a:rPr lang="pt-BR" sz="2300" b="1" dirty="0">
                <a:solidFill>
                  <a:schemeClr val="bg2">
                    <a:lumMod val="10000"/>
                  </a:schemeClr>
                </a:solidFill>
              </a:rPr>
              <a:t>aves</a:t>
            </a:r>
            <a:r>
              <a:rPr lang="pt-BR" sz="23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t-BR" sz="2300" dirty="0" smtClean="0">
                <a:solidFill>
                  <a:schemeClr val="bg2">
                    <a:lumMod val="10000"/>
                  </a:schemeClr>
                </a:solidFill>
              </a:rPr>
              <a:t>contaminadas </a:t>
            </a:r>
            <a:r>
              <a:rPr lang="pt-BR" sz="2300" dirty="0">
                <a:solidFill>
                  <a:schemeClr val="bg2">
                    <a:lumMod val="10000"/>
                  </a:schemeClr>
                </a:solidFill>
              </a:rPr>
              <a:t>com </a:t>
            </a:r>
            <a:r>
              <a:rPr lang="pt-BR" sz="2300" b="1" dirty="0">
                <a:solidFill>
                  <a:schemeClr val="bg2">
                    <a:lumMod val="10000"/>
                  </a:schemeClr>
                </a:solidFill>
              </a:rPr>
              <a:t>petróleo</a:t>
            </a:r>
            <a:r>
              <a:rPr lang="pt-BR" sz="2300" dirty="0">
                <a:solidFill>
                  <a:schemeClr val="bg2">
                    <a:lumMod val="10000"/>
                  </a:schemeClr>
                </a:solidFill>
              </a:rPr>
              <a:t> são expostas à pulverização com </a:t>
            </a:r>
            <a:r>
              <a:rPr lang="pt-BR" sz="2300" b="1" dirty="0">
                <a:solidFill>
                  <a:schemeClr val="bg2">
                    <a:lumMod val="10000"/>
                  </a:schemeClr>
                </a:solidFill>
              </a:rPr>
              <a:t>limalha de ferro</a:t>
            </a:r>
            <a:r>
              <a:rPr lang="pt-BR" sz="2300" dirty="0">
                <a:solidFill>
                  <a:schemeClr val="bg2">
                    <a:lumMod val="10000"/>
                  </a:schemeClr>
                </a:solidFill>
              </a:rPr>
              <a:t>. A </a:t>
            </a:r>
            <a:r>
              <a:rPr lang="pt-BR" sz="2300" b="1" dirty="0">
                <a:solidFill>
                  <a:schemeClr val="bg2">
                    <a:lumMod val="10000"/>
                  </a:schemeClr>
                </a:solidFill>
              </a:rPr>
              <a:t>limalha se mistura </a:t>
            </a:r>
            <a:r>
              <a:rPr lang="pt-BR" sz="2300" dirty="0">
                <a:solidFill>
                  <a:schemeClr val="bg2">
                    <a:lumMod val="10000"/>
                  </a:schemeClr>
                </a:solidFill>
              </a:rPr>
              <a:t>então ao líquido e pode ser retirada com a ajuda de um </a:t>
            </a:r>
            <a:r>
              <a:rPr lang="pt-BR" sz="2300" b="1" dirty="0" smtClean="0">
                <a:solidFill>
                  <a:schemeClr val="bg2">
                    <a:lumMod val="10000"/>
                  </a:schemeClr>
                </a:solidFill>
              </a:rPr>
              <a:t>imã</a:t>
            </a:r>
          </a:p>
          <a:p>
            <a:pPr algn="ctr">
              <a:lnSpc>
                <a:spcPct val="120000"/>
              </a:lnSpc>
            </a:pPr>
            <a:endParaRPr lang="pt-BR" sz="2300" dirty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endParaRPr lang="pt-BR" sz="23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endParaRPr lang="pt-BR" sz="2300" dirty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endParaRPr lang="pt-BR" sz="23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endParaRPr lang="pt-BR" sz="23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endParaRPr lang="pt-BR" sz="23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endParaRPr lang="pt-BR" sz="2300" dirty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endParaRPr lang="pt-BR" sz="23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pt-BR" sz="2300" dirty="0" smtClean="0">
                <a:solidFill>
                  <a:schemeClr val="bg2">
                    <a:lumMod val="10000"/>
                  </a:schemeClr>
                </a:solidFill>
              </a:rPr>
              <a:t>Como </a:t>
            </a:r>
            <a:r>
              <a:rPr lang="pt-BR" sz="2300" dirty="0">
                <a:solidFill>
                  <a:schemeClr val="bg2">
                    <a:lumMod val="10000"/>
                  </a:schemeClr>
                </a:solidFill>
              </a:rPr>
              <a:t>a limalha é </a:t>
            </a:r>
            <a:r>
              <a:rPr lang="pt-BR" sz="2300" b="1" dirty="0">
                <a:solidFill>
                  <a:schemeClr val="bg2">
                    <a:lumMod val="10000"/>
                  </a:schemeClr>
                </a:solidFill>
              </a:rPr>
              <a:t>ferromagnética</a:t>
            </a:r>
            <a:r>
              <a:rPr lang="pt-BR" sz="2300" dirty="0">
                <a:solidFill>
                  <a:schemeClr val="bg2">
                    <a:lumMod val="10000"/>
                  </a:schemeClr>
                </a:solidFill>
              </a:rPr>
              <a:t>, fica impregnada no imã e retira </a:t>
            </a:r>
            <a:r>
              <a:rPr lang="pt-BR" sz="2300" b="1" dirty="0">
                <a:solidFill>
                  <a:schemeClr val="bg2">
                    <a:lumMod val="10000"/>
                  </a:schemeClr>
                </a:solidFill>
              </a:rPr>
              <a:t>parte da camada de petróleo</a:t>
            </a:r>
            <a:r>
              <a:rPr lang="pt-BR" sz="2300" dirty="0">
                <a:solidFill>
                  <a:schemeClr val="bg2">
                    <a:lumMod val="10000"/>
                  </a:schemeClr>
                </a:solidFill>
              </a:rPr>
              <a:t> que estava impregnada no pássaro</a:t>
            </a:r>
          </a:p>
        </p:txBody>
      </p:sp>
    </p:spTree>
    <p:extLst>
      <p:ext uri="{BB962C8B-B14F-4D97-AF65-F5344CB8AC3E}">
        <p14:creationId xmlns:p14="http://schemas.microsoft.com/office/powerpoint/2010/main" val="202280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17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5774" y="-21949"/>
            <a:ext cx="10755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Catação</a:t>
            </a:r>
            <a:endParaRPr lang="pt-BR" sz="4800" b="1" dirty="0" smtClean="0">
              <a:solidFill>
                <a:schemeClr val="bg2">
                  <a:lumMod val="10000"/>
                </a:schemeClr>
              </a:solidFill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3" name="AutoShape 4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6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8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0" name="AutoShape 10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1" name="AutoShape 12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14014" y="765295"/>
            <a:ext cx="10578151" cy="907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Separação de sistemas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sólido-sólido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 que se baseia na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identificação visual 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dos componentes da mistura e posterior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separação </a:t>
            </a:r>
            <a:r>
              <a:rPr lang="pt-BR" sz="2500" b="1" i="1" dirty="0" smtClean="0">
                <a:solidFill>
                  <a:schemeClr val="bg2">
                    <a:lumMod val="10000"/>
                  </a:schemeClr>
                </a:solidFill>
              </a:rPr>
              <a:t>manual</a:t>
            </a:r>
          </a:p>
        </p:txBody>
      </p:sp>
      <p:pic>
        <p:nvPicPr>
          <p:cNvPr id="9218" name="Picture 2" descr="http://alunosonline.uol.com.br/upload/conteudo/images/cataca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70" y="2072104"/>
            <a:ext cx="4837231" cy="324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301978" y="5468248"/>
            <a:ext cx="1031595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2">
                    <a:lumMod val="10000"/>
                  </a:schemeClr>
                </a:solidFill>
              </a:rPr>
              <a:t>Método utilizado na </a:t>
            </a:r>
            <a:r>
              <a:rPr lang="pt-BR" sz="2500" b="1" dirty="0">
                <a:solidFill>
                  <a:schemeClr val="bg2">
                    <a:lumMod val="10000"/>
                  </a:schemeClr>
                </a:solidFill>
              </a:rPr>
              <a:t>limpeza do feijão</a:t>
            </a:r>
            <a:r>
              <a:rPr lang="pt-BR" sz="2500" dirty="0">
                <a:solidFill>
                  <a:schemeClr val="bg2">
                    <a:lumMod val="10000"/>
                  </a:schemeClr>
                </a:solidFill>
              </a:rPr>
              <a:t> antes do cozimento e nas empresas responsáveis pela </a:t>
            </a:r>
            <a:r>
              <a:rPr lang="pt-BR" sz="2500" b="1" dirty="0">
                <a:solidFill>
                  <a:schemeClr val="bg2">
                    <a:lumMod val="10000"/>
                  </a:schemeClr>
                </a:solidFill>
              </a:rPr>
              <a:t>separação</a:t>
            </a:r>
            <a:r>
              <a:rPr lang="pt-BR" sz="2500" dirty="0">
                <a:solidFill>
                  <a:schemeClr val="bg2">
                    <a:lumMod val="10000"/>
                  </a:schemeClr>
                </a:solidFill>
              </a:rPr>
              <a:t> e </a:t>
            </a:r>
            <a:r>
              <a:rPr lang="pt-BR" sz="2500" b="1" dirty="0">
                <a:solidFill>
                  <a:schemeClr val="bg2">
                    <a:lumMod val="10000"/>
                  </a:schemeClr>
                </a:solidFill>
              </a:rPr>
              <a:t>reciclagem de lixo</a:t>
            </a:r>
            <a:endParaRPr lang="pt-BR" sz="2500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17" name="Conector reto 16"/>
          <p:cNvCxnSpPr/>
          <p:nvPr/>
        </p:nvCxnSpPr>
        <p:spPr>
          <a:xfrm flipH="1">
            <a:off x="-8818" y="1752806"/>
            <a:ext cx="1084712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0" name="Picture 4" descr="http://www.agencia.ac.gov.br/wp-content/uploads/2013/07/2013_Julho02_1cat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361" y="2064459"/>
            <a:ext cx="5096611" cy="324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94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18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5774" y="-21949"/>
            <a:ext cx="10755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Cristalização</a:t>
            </a:r>
            <a:endParaRPr lang="pt-BR" sz="4800" b="1" dirty="0" smtClean="0">
              <a:solidFill>
                <a:schemeClr val="bg2">
                  <a:lumMod val="10000"/>
                </a:schemeClr>
              </a:solidFill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3" name="AutoShape 4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6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8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0" name="AutoShape 10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1" name="AutoShape 12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45774" y="792591"/>
            <a:ext cx="10755576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Surgimento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 de um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sólido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 em uma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solução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 por meio da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evaporação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 do </a:t>
            </a:r>
            <a:r>
              <a:rPr lang="pt-BR" sz="2500" b="1" i="1" dirty="0" smtClean="0">
                <a:solidFill>
                  <a:schemeClr val="bg2">
                    <a:lumMod val="10000"/>
                  </a:schemeClr>
                </a:solidFill>
              </a:rPr>
              <a:t>solvente</a:t>
            </a:r>
            <a:r>
              <a:rPr lang="pt-BR" sz="2500" i="1" dirty="0" smtClean="0">
                <a:solidFill>
                  <a:schemeClr val="bg2">
                    <a:lumMod val="10000"/>
                  </a:schemeClr>
                </a:solidFill>
              </a:rPr>
              <a:t>.  À 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medida que o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solvente evapora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, a solução fica mais </a:t>
            </a:r>
            <a:r>
              <a:rPr lang="pt-BR" sz="2500" b="1" i="1" dirty="0">
                <a:solidFill>
                  <a:schemeClr val="bg2">
                    <a:lumMod val="10000"/>
                  </a:schemeClr>
                </a:solidFill>
              </a:rPr>
              <a:t>concentrada</a:t>
            </a:r>
            <a:r>
              <a:rPr lang="pt-BR" sz="2500" i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t-BR" sz="2500" i="1" dirty="0" smtClean="0">
                <a:solidFill>
                  <a:schemeClr val="bg2">
                    <a:lumMod val="10000"/>
                  </a:schemeClr>
                </a:solidFill>
              </a:rPr>
              <a:t>(forte) e o </a:t>
            </a:r>
            <a:r>
              <a:rPr lang="pt-BR" sz="2500" b="1" i="1" dirty="0" smtClean="0">
                <a:solidFill>
                  <a:schemeClr val="bg2">
                    <a:lumMod val="10000"/>
                  </a:schemeClr>
                </a:solidFill>
              </a:rPr>
              <a:t>cristal surge</a:t>
            </a:r>
            <a:r>
              <a:rPr lang="pt-BR" sz="2500" i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pt-BR" sz="2500" b="1" i="1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4" y="2697210"/>
            <a:ext cx="2276475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85" y="2306685"/>
            <a:ext cx="22098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eta para a direita 4"/>
          <p:cNvSpPr/>
          <p:nvPr/>
        </p:nvSpPr>
        <p:spPr>
          <a:xfrm>
            <a:off x="2879678" y="3616657"/>
            <a:ext cx="1023582" cy="5902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Seta para a direita 18"/>
          <p:cNvSpPr/>
          <p:nvPr/>
        </p:nvSpPr>
        <p:spPr>
          <a:xfrm>
            <a:off x="6265885" y="3647362"/>
            <a:ext cx="1023582" cy="5902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659" y="2337589"/>
            <a:ext cx="28289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Elipse 20"/>
          <p:cNvSpPr/>
          <p:nvPr/>
        </p:nvSpPr>
        <p:spPr>
          <a:xfrm>
            <a:off x="7633221" y="2405025"/>
            <a:ext cx="2996392" cy="1621052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Imagem 21" descr="http://www.rsc.org/learn-chemistry/content/filerepository/RES/00/001/917/RES00001917-L.JPG"/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725" y="4408227"/>
            <a:ext cx="1897623" cy="118067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tângulo 12"/>
          <p:cNvSpPr/>
          <p:nvPr/>
        </p:nvSpPr>
        <p:spPr>
          <a:xfrm>
            <a:off x="8148438" y="5588898"/>
            <a:ext cx="203619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500" b="1" dirty="0" smtClean="0">
                <a:solidFill>
                  <a:schemeClr val="bg2">
                    <a:lumMod val="10000"/>
                  </a:schemeClr>
                </a:solidFill>
              </a:rPr>
              <a:t>Cristal de CuSO</a:t>
            </a:r>
            <a:r>
              <a:rPr lang="pt-BR" sz="1200" b="1" dirty="0" smtClean="0">
                <a:solidFill>
                  <a:schemeClr val="bg2">
                    <a:lumMod val="10000"/>
                  </a:schemeClr>
                </a:solidFill>
              </a:rPr>
              <a:t>4</a:t>
            </a:r>
            <a:r>
              <a:rPr lang="pt-BR" sz="1500" b="1" dirty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pt-BR" sz="15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pt-BR" sz="1500" dirty="0" smtClean="0">
                <a:solidFill>
                  <a:schemeClr val="bg2">
                    <a:lumMod val="10000"/>
                  </a:schemeClr>
                </a:solidFill>
              </a:rPr>
              <a:t>Sulfato </a:t>
            </a:r>
            <a:r>
              <a:rPr lang="pt-BR" sz="1500" dirty="0">
                <a:solidFill>
                  <a:schemeClr val="bg2">
                    <a:lumMod val="10000"/>
                  </a:schemeClr>
                </a:solidFill>
              </a:rPr>
              <a:t>de Cobre (II</a:t>
            </a:r>
            <a:r>
              <a:rPr lang="pt-BR" sz="1500" dirty="0" smtClean="0">
                <a:solidFill>
                  <a:schemeClr val="bg2">
                    <a:lumMod val="10000"/>
                  </a:schemeClr>
                </a:solidFill>
              </a:rPr>
              <a:t>) </a:t>
            </a:r>
            <a:endParaRPr lang="pt-BR" sz="1500" dirty="0"/>
          </a:p>
        </p:txBody>
      </p:sp>
    </p:spTree>
    <p:extLst>
      <p:ext uri="{BB962C8B-B14F-4D97-AF65-F5344CB8AC3E}">
        <p14:creationId xmlns:p14="http://schemas.microsoft.com/office/powerpoint/2010/main" val="404094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21" grpId="0" animBg="1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19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5773" y="-21949"/>
            <a:ext cx="35572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Cristalização</a:t>
            </a:r>
            <a:endParaRPr lang="pt-BR" sz="4800" b="1" dirty="0" smtClean="0">
              <a:solidFill>
                <a:schemeClr val="bg2">
                  <a:lumMod val="10000"/>
                </a:schemeClr>
              </a:solidFill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00365" y="1010956"/>
            <a:ext cx="3516292" cy="320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pt-BR" sz="2300" b="1" i="1" dirty="0">
                <a:solidFill>
                  <a:schemeClr val="bg2">
                    <a:lumMod val="10000"/>
                  </a:schemeClr>
                </a:solidFill>
              </a:rPr>
              <a:t>Surgimento</a:t>
            </a:r>
            <a:r>
              <a:rPr lang="pt-BR" sz="2300" i="1" dirty="0">
                <a:solidFill>
                  <a:schemeClr val="bg2">
                    <a:lumMod val="10000"/>
                  </a:schemeClr>
                </a:solidFill>
              </a:rPr>
              <a:t> de um </a:t>
            </a:r>
            <a:r>
              <a:rPr lang="pt-BR" sz="2300" b="1" i="1" dirty="0">
                <a:solidFill>
                  <a:schemeClr val="bg2">
                    <a:lumMod val="10000"/>
                  </a:schemeClr>
                </a:solidFill>
              </a:rPr>
              <a:t>sólido</a:t>
            </a:r>
            <a:r>
              <a:rPr lang="pt-BR" sz="2300" i="1" dirty="0">
                <a:solidFill>
                  <a:schemeClr val="bg2">
                    <a:lumMod val="10000"/>
                  </a:schemeClr>
                </a:solidFill>
              </a:rPr>
              <a:t> em uma </a:t>
            </a:r>
            <a:r>
              <a:rPr lang="pt-BR" sz="2300" b="1" i="1" dirty="0">
                <a:solidFill>
                  <a:schemeClr val="bg2">
                    <a:lumMod val="10000"/>
                  </a:schemeClr>
                </a:solidFill>
              </a:rPr>
              <a:t>solução</a:t>
            </a:r>
            <a:r>
              <a:rPr lang="pt-BR" sz="2300" i="1" dirty="0">
                <a:solidFill>
                  <a:schemeClr val="bg2">
                    <a:lumMod val="10000"/>
                  </a:schemeClr>
                </a:solidFill>
              </a:rPr>
              <a:t> por meio da </a:t>
            </a:r>
            <a:r>
              <a:rPr lang="pt-BR" sz="2300" b="1" i="1" dirty="0">
                <a:solidFill>
                  <a:schemeClr val="bg2">
                    <a:lumMod val="10000"/>
                  </a:schemeClr>
                </a:solidFill>
              </a:rPr>
              <a:t>evaporação</a:t>
            </a:r>
            <a:r>
              <a:rPr lang="pt-BR" sz="2300" i="1" dirty="0">
                <a:solidFill>
                  <a:schemeClr val="bg2">
                    <a:lumMod val="10000"/>
                  </a:schemeClr>
                </a:solidFill>
              </a:rPr>
              <a:t> do </a:t>
            </a:r>
            <a:r>
              <a:rPr lang="pt-BR" sz="2300" b="1" i="1" dirty="0" smtClean="0">
                <a:solidFill>
                  <a:schemeClr val="bg2">
                    <a:lumMod val="10000"/>
                  </a:schemeClr>
                </a:solidFill>
              </a:rPr>
              <a:t>solvente</a:t>
            </a:r>
            <a:r>
              <a:rPr lang="pt-BR" sz="2300" i="1" dirty="0" smtClean="0">
                <a:solidFill>
                  <a:schemeClr val="bg2">
                    <a:lumMod val="10000"/>
                  </a:schemeClr>
                </a:solidFill>
              </a:rPr>
              <a:t>.  À </a:t>
            </a:r>
            <a:r>
              <a:rPr lang="pt-BR" sz="2300" i="1" dirty="0">
                <a:solidFill>
                  <a:schemeClr val="bg2">
                    <a:lumMod val="10000"/>
                  </a:schemeClr>
                </a:solidFill>
              </a:rPr>
              <a:t>medida que o </a:t>
            </a:r>
            <a:r>
              <a:rPr lang="pt-BR" sz="2300" b="1" i="1" dirty="0">
                <a:solidFill>
                  <a:schemeClr val="bg2">
                    <a:lumMod val="10000"/>
                  </a:schemeClr>
                </a:solidFill>
              </a:rPr>
              <a:t>solvente evapora</a:t>
            </a:r>
            <a:r>
              <a:rPr lang="pt-BR" sz="2300" i="1" dirty="0">
                <a:solidFill>
                  <a:schemeClr val="bg2">
                    <a:lumMod val="10000"/>
                  </a:schemeClr>
                </a:solidFill>
              </a:rPr>
              <a:t>, a solução fica </a:t>
            </a:r>
            <a:r>
              <a:rPr lang="pt-BR" sz="2300" i="1" dirty="0" smtClean="0">
                <a:solidFill>
                  <a:schemeClr val="bg2">
                    <a:lumMod val="10000"/>
                  </a:schemeClr>
                </a:solidFill>
              </a:rPr>
              <a:t>mais </a:t>
            </a:r>
            <a:r>
              <a:rPr lang="pt-BR" sz="2300" b="1" i="1" dirty="0" smtClean="0">
                <a:solidFill>
                  <a:schemeClr val="bg2">
                    <a:lumMod val="10000"/>
                  </a:schemeClr>
                </a:solidFill>
              </a:rPr>
              <a:t>concentrada</a:t>
            </a:r>
            <a:r>
              <a:rPr lang="pt-BR" sz="2300" i="1" dirty="0" smtClean="0">
                <a:solidFill>
                  <a:schemeClr val="bg2">
                    <a:lumMod val="10000"/>
                  </a:schemeClr>
                </a:solidFill>
              </a:rPr>
              <a:t> (forte) e o </a:t>
            </a:r>
            <a:r>
              <a:rPr lang="pt-BR" sz="2300" b="1" i="1" dirty="0" smtClean="0">
                <a:solidFill>
                  <a:schemeClr val="bg2">
                    <a:lumMod val="10000"/>
                  </a:schemeClr>
                </a:solidFill>
              </a:rPr>
              <a:t>cristal surge</a:t>
            </a:r>
            <a:r>
              <a:rPr lang="pt-BR" sz="2300" i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pt-BR" sz="2300" b="1" i="1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780427" y="151179"/>
            <a:ext cx="6952681" cy="6260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t-BR" sz="2500" dirty="0">
                <a:solidFill>
                  <a:schemeClr val="bg2">
                    <a:lumMod val="10000"/>
                  </a:schemeClr>
                </a:solidFill>
              </a:rPr>
              <a:t>A água do mar contém vários </a:t>
            </a:r>
            <a:r>
              <a:rPr lang="pt-BR" sz="2500" dirty="0" smtClean="0">
                <a:solidFill>
                  <a:schemeClr val="bg2">
                    <a:lumMod val="10000"/>
                  </a:schemeClr>
                </a:solidFill>
              </a:rPr>
              <a:t>sais dissolvidos: </a:t>
            </a:r>
            <a:br>
              <a:rPr lang="pt-BR" sz="2500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pt-BR" sz="2500" b="1" dirty="0" smtClean="0">
                <a:solidFill>
                  <a:schemeClr val="bg2">
                    <a:lumMod val="10000"/>
                  </a:schemeClr>
                </a:solidFill>
              </a:rPr>
              <a:t>NaCl</a:t>
            </a:r>
            <a:r>
              <a:rPr lang="pt-BR" sz="25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pt-BR" sz="2500" dirty="0">
                <a:solidFill>
                  <a:schemeClr val="bg2">
                    <a:lumMod val="10000"/>
                  </a:schemeClr>
                </a:solidFill>
              </a:rPr>
              <a:t>CaSO</a:t>
            </a:r>
            <a:r>
              <a:rPr lang="pt-BR" sz="1800" b="1" dirty="0">
                <a:solidFill>
                  <a:schemeClr val="bg2">
                    <a:lumMod val="10000"/>
                  </a:schemeClr>
                </a:solidFill>
              </a:rPr>
              <a:t>4</a:t>
            </a:r>
            <a:r>
              <a:rPr lang="pt-BR" sz="2500" dirty="0">
                <a:solidFill>
                  <a:schemeClr val="bg2">
                    <a:lumMod val="10000"/>
                  </a:schemeClr>
                </a:solidFill>
              </a:rPr>
              <a:t>, MgSO</a:t>
            </a:r>
            <a:r>
              <a:rPr lang="pt-BR" sz="1800" b="1" dirty="0">
                <a:solidFill>
                  <a:schemeClr val="bg2">
                    <a:lumMod val="10000"/>
                  </a:schemeClr>
                </a:solidFill>
              </a:rPr>
              <a:t>4</a:t>
            </a:r>
            <a:r>
              <a:rPr lang="pt-BR" sz="2500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pt-BR" sz="2500" dirty="0" smtClean="0">
                <a:solidFill>
                  <a:schemeClr val="bg2">
                    <a:lumMod val="10000"/>
                  </a:schemeClr>
                </a:solidFill>
              </a:rPr>
              <a:t>MgCl</a:t>
            </a:r>
            <a:r>
              <a:rPr lang="pt-BR" sz="1800" b="1" dirty="0" smtClean="0">
                <a:solidFill>
                  <a:schemeClr val="bg2">
                    <a:lumMod val="10000"/>
                  </a:schemeClr>
                </a:solidFill>
              </a:rPr>
              <a:t>2</a:t>
            </a:r>
            <a:r>
              <a:rPr lang="pt-BR" sz="2500" dirty="0" smtClean="0">
                <a:solidFill>
                  <a:schemeClr val="bg2">
                    <a:lumMod val="10000"/>
                  </a:schemeClr>
                </a:solidFill>
              </a:rPr>
              <a:t>...</a:t>
            </a:r>
          </a:p>
          <a:p>
            <a:pPr algn="ctr">
              <a:lnSpc>
                <a:spcPct val="120000"/>
              </a:lnSpc>
            </a:pPr>
            <a:endParaRPr lang="pt-BR" sz="8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endParaRPr lang="pt-BR" sz="25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endParaRPr lang="pt-BR" sz="2500" dirty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endParaRPr lang="pt-BR" sz="25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endParaRPr lang="pt-BR" sz="2500" dirty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endParaRPr lang="pt-BR" sz="25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endParaRPr lang="pt-BR" sz="2500" dirty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endParaRPr lang="pt-BR" sz="25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endParaRPr lang="pt-BR" sz="2500" dirty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endParaRPr lang="pt-BR" sz="1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pt-BR" sz="25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t-BR" sz="2500" dirty="0">
                <a:solidFill>
                  <a:schemeClr val="bg2">
                    <a:lumMod val="10000"/>
                  </a:schemeClr>
                </a:solidFill>
              </a:rPr>
              <a:t>Em uma </a:t>
            </a:r>
            <a:r>
              <a:rPr lang="pt-BR" sz="2500" b="1" dirty="0">
                <a:solidFill>
                  <a:schemeClr val="bg2">
                    <a:lumMod val="10000"/>
                  </a:schemeClr>
                </a:solidFill>
              </a:rPr>
              <a:t>salina</a:t>
            </a:r>
            <a:r>
              <a:rPr lang="pt-BR" sz="2500" dirty="0">
                <a:solidFill>
                  <a:schemeClr val="bg2">
                    <a:lumMod val="10000"/>
                  </a:schemeClr>
                </a:solidFill>
              </a:rPr>
              <a:t>, entretanto, com a evaporação lenta da água, o sal comum (</a:t>
            </a:r>
            <a:r>
              <a:rPr lang="pt-BR" sz="2500" b="1" dirty="0">
                <a:solidFill>
                  <a:schemeClr val="bg2">
                    <a:lumMod val="10000"/>
                  </a:schemeClr>
                </a:solidFill>
              </a:rPr>
              <a:t>NaCl</a:t>
            </a:r>
            <a:r>
              <a:rPr lang="pt-BR" sz="2500" dirty="0">
                <a:solidFill>
                  <a:schemeClr val="bg2">
                    <a:lumMod val="10000"/>
                  </a:schemeClr>
                </a:solidFill>
              </a:rPr>
              <a:t>) cristaliza-se antes dos outros sais e, assim, é separado.</a:t>
            </a:r>
          </a:p>
        </p:txBody>
      </p:sp>
      <p:cxnSp>
        <p:nvCxnSpPr>
          <p:cNvPr id="23" name="Conector reto 22"/>
          <p:cNvCxnSpPr/>
          <p:nvPr/>
        </p:nvCxnSpPr>
        <p:spPr>
          <a:xfrm>
            <a:off x="3603009" y="0"/>
            <a:ext cx="0" cy="6858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45" y="4434770"/>
            <a:ext cx="3166635" cy="215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949" y="1281745"/>
            <a:ext cx="5791097" cy="351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949" y="1281745"/>
            <a:ext cx="5791200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 descr="http://blogs.warwick.ac.uk/images/psicilia/2007/10/28/blog_lesson_6_img1v2_salin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948" y="1281745"/>
            <a:ext cx="5791097" cy="3517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82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20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sp>
        <p:nvSpPr>
          <p:cNvPr id="19" name="AutoShape 8" descr="http://brasilescola.uol.com.br/upload/e/sep.%20misturas-%20C.E.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36" name="Retângulo 35"/>
          <p:cNvSpPr/>
          <p:nvPr/>
        </p:nvSpPr>
        <p:spPr>
          <a:xfrm>
            <a:off x="45772" y="166716"/>
            <a:ext cx="1075557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b="1" dirty="0" smtClean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Referências</a:t>
            </a:r>
          </a:p>
        </p:txBody>
      </p:sp>
      <p:sp>
        <p:nvSpPr>
          <p:cNvPr id="7" name="Retângulo 6"/>
          <p:cNvSpPr/>
          <p:nvPr/>
        </p:nvSpPr>
        <p:spPr>
          <a:xfrm>
            <a:off x="307974" y="909337"/>
            <a:ext cx="10132561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pt-BR" dirty="0">
                <a:solidFill>
                  <a:schemeClr val="bg2">
                    <a:lumMod val="10000"/>
                  </a:schemeClr>
                </a:solidFill>
              </a:rPr>
              <a:t>FELTRE, R. </a:t>
            </a:r>
            <a:r>
              <a:rPr lang="pt-BR" b="1" dirty="0">
                <a:solidFill>
                  <a:schemeClr val="bg2">
                    <a:lumMod val="10000"/>
                  </a:schemeClr>
                </a:solidFill>
              </a:rPr>
              <a:t>Química</a:t>
            </a:r>
            <a:r>
              <a:rPr lang="pt-BR" dirty="0">
                <a:solidFill>
                  <a:schemeClr val="bg2">
                    <a:lumMod val="10000"/>
                  </a:schemeClr>
                </a:solidFill>
              </a:rPr>
              <a:t>. Química Geral. </a:t>
            </a:r>
            <a:r>
              <a:rPr lang="pt-BR" dirty="0" err="1">
                <a:solidFill>
                  <a:schemeClr val="bg2">
                    <a:lumMod val="10000"/>
                  </a:schemeClr>
                </a:solidFill>
              </a:rPr>
              <a:t>Vol</a:t>
            </a:r>
            <a:r>
              <a:rPr lang="pt-BR" dirty="0">
                <a:solidFill>
                  <a:schemeClr val="bg2">
                    <a:lumMod val="10000"/>
                  </a:schemeClr>
                </a:solidFill>
              </a:rPr>
              <a:t> 1. 6ª edição. Editora Moderna. São Paulo. </a:t>
            </a:r>
            <a:r>
              <a:rPr lang="pt-BR" dirty="0" smtClean="0">
                <a:solidFill>
                  <a:schemeClr val="bg2">
                    <a:lumMod val="10000"/>
                  </a:schemeClr>
                </a:solidFill>
              </a:rPr>
              <a:t>2004.</a:t>
            </a:r>
          </a:p>
          <a:p>
            <a:pPr algn="just"/>
            <a:endParaRPr lang="pt-BR" dirty="0">
              <a:solidFill>
                <a:schemeClr val="bg2">
                  <a:lumMod val="10000"/>
                </a:schemeClr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dirty="0">
                <a:solidFill>
                  <a:schemeClr val="bg2">
                    <a:lumMod val="10000"/>
                  </a:schemeClr>
                </a:solidFill>
              </a:rPr>
              <a:t>MARTINS, L. </a:t>
            </a:r>
            <a:r>
              <a:rPr lang="pt-BR" b="1" dirty="0">
                <a:solidFill>
                  <a:schemeClr val="bg2">
                    <a:lumMod val="10000"/>
                  </a:schemeClr>
                </a:solidFill>
              </a:rPr>
              <a:t>Métodos de Separação de Misturas</a:t>
            </a:r>
            <a:r>
              <a:rPr lang="pt-BR" dirty="0">
                <a:solidFill>
                  <a:schemeClr val="bg2">
                    <a:lumMod val="10000"/>
                  </a:schemeClr>
                </a:solidFill>
              </a:rPr>
              <a:t>. Mundo Físico. Departamento de Física. Centro de Ciências Tecnológicas. </a:t>
            </a:r>
            <a:r>
              <a:rPr lang="pt-BR" dirty="0" err="1">
                <a:solidFill>
                  <a:schemeClr val="bg2">
                    <a:lumMod val="10000"/>
                  </a:schemeClr>
                </a:solidFill>
              </a:rPr>
              <a:t>Udesc</a:t>
            </a:r>
            <a:r>
              <a:rPr lang="pt-BR" dirty="0">
                <a:solidFill>
                  <a:schemeClr val="bg2">
                    <a:lumMod val="10000"/>
                  </a:schemeClr>
                </a:solidFill>
              </a:rPr>
              <a:t>. Disponível em &lt;http://www.mundofisico.joinville.udesc.br/index.php?idSecao=8&amp;idSubSecao&amp;idTexto=165&gt; Acesso em 17/03/2016</a:t>
            </a:r>
            <a:r>
              <a:rPr lang="pt-BR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 algn="just"/>
            <a:endParaRPr lang="pt-BR" dirty="0">
              <a:solidFill>
                <a:schemeClr val="bg2">
                  <a:lumMod val="10000"/>
                </a:schemeClr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dirty="0">
                <a:solidFill>
                  <a:schemeClr val="bg2">
                    <a:lumMod val="10000"/>
                  </a:schemeClr>
                </a:solidFill>
              </a:rPr>
              <a:t>MORTIMER, E.; MACHADO, A. Química 1 – Ensino Médio. 1ª edição. Editora Scipione. São Paulo. 2013</a:t>
            </a:r>
            <a:r>
              <a:rPr lang="pt-BR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 algn="just"/>
            <a:endParaRPr lang="pt-BR" dirty="0">
              <a:solidFill>
                <a:schemeClr val="bg2">
                  <a:lumMod val="10000"/>
                </a:schemeClr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dirty="0">
                <a:solidFill>
                  <a:schemeClr val="bg2">
                    <a:lumMod val="10000"/>
                  </a:schemeClr>
                </a:solidFill>
              </a:rPr>
              <a:t>REIS, M. </a:t>
            </a:r>
            <a:r>
              <a:rPr lang="pt-BR" b="1" dirty="0">
                <a:solidFill>
                  <a:schemeClr val="bg2">
                    <a:lumMod val="10000"/>
                  </a:schemeClr>
                </a:solidFill>
              </a:rPr>
              <a:t>Química 1 – Ensino Médio</a:t>
            </a:r>
            <a:r>
              <a:rPr lang="pt-BR" dirty="0">
                <a:solidFill>
                  <a:schemeClr val="bg2">
                    <a:lumMod val="10000"/>
                  </a:schemeClr>
                </a:solidFill>
              </a:rPr>
              <a:t>. 1ª edição. Editora Ática. São Paulo. 2013</a:t>
            </a:r>
            <a:r>
              <a:rPr lang="pt-BR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 algn="just"/>
            <a:endParaRPr lang="pt-BR" dirty="0">
              <a:solidFill>
                <a:schemeClr val="bg2">
                  <a:lumMod val="10000"/>
                </a:schemeClr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dirty="0">
                <a:solidFill>
                  <a:schemeClr val="bg2">
                    <a:lumMod val="10000"/>
                  </a:schemeClr>
                </a:solidFill>
              </a:rPr>
              <a:t>SOUZA, L.</a:t>
            </a:r>
            <a:r>
              <a:rPr lang="pt-BR" b="1" dirty="0">
                <a:solidFill>
                  <a:schemeClr val="bg2">
                    <a:lumMod val="10000"/>
                  </a:schemeClr>
                </a:solidFill>
              </a:rPr>
              <a:t> Métodos especiais separação de misturas.</a:t>
            </a:r>
            <a:r>
              <a:rPr lang="pt-BR" dirty="0">
                <a:solidFill>
                  <a:schemeClr val="bg2">
                    <a:lumMod val="10000"/>
                  </a:schemeClr>
                </a:solidFill>
              </a:rPr>
              <a:t> Mundo Educação</a:t>
            </a:r>
            <a:r>
              <a:rPr lang="pt-BR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t-BR" dirty="0">
                <a:solidFill>
                  <a:schemeClr val="bg2">
                    <a:lumMod val="10000"/>
                  </a:schemeClr>
                </a:solidFill>
              </a:rPr>
              <a:t>Bol. </a:t>
            </a:r>
            <a:r>
              <a:rPr lang="pt-BR" dirty="0" err="1">
                <a:solidFill>
                  <a:schemeClr val="bg2">
                    <a:lumMod val="10000"/>
                  </a:schemeClr>
                </a:solidFill>
              </a:rPr>
              <a:t>Uol</a:t>
            </a:r>
            <a:r>
              <a:rPr lang="pt-BR" dirty="0">
                <a:solidFill>
                  <a:schemeClr val="bg2">
                    <a:lumMod val="10000"/>
                  </a:schemeClr>
                </a:solidFill>
              </a:rPr>
              <a:t>.  Disponível em &lt;http://mundoeducacao.bol.uol.com.br/quimica/metodos-especiais-separacao-misturas-heterogeneas.htm&gt; Acesso em 17/03/2016.</a:t>
            </a:r>
          </a:p>
        </p:txBody>
      </p:sp>
    </p:spTree>
    <p:extLst>
      <p:ext uri="{BB962C8B-B14F-4D97-AF65-F5344CB8AC3E}">
        <p14:creationId xmlns:p14="http://schemas.microsoft.com/office/powerpoint/2010/main" val="145173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21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pic>
        <p:nvPicPr>
          <p:cNvPr id="10" name="Picture 3" descr="https://espressodiario.files.wordpress.com/2014/11/img_0073.jpg?w=3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06" y="496388"/>
            <a:ext cx="1151556" cy="136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283106" y="1994112"/>
            <a:ext cx="115155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https://espressodiario.files.wordpress.com/2014/11/img_0073.jpg?w=370</a:t>
            </a:r>
          </a:p>
        </p:txBody>
      </p:sp>
      <p:pic>
        <p:nvPicPr>
          <p:cNvPr id="12" name="Imagem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043" y="496388"/>
            <a:ext cx="973520" cy="136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663044" y="1994112"/>
            <a:ext cx="9735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u="sng" dirty="0">
                <a:hlinkClick r:id="rId4"/>
              </a:rPr>
              <a:t>http://brasilescola.uol.com.br/upload/conteudo/images/79769379322faadcbfd0cac5d17eba9d.jpg</a:t>
            </a:r>
            <a:endParaRPr lang="pt-BR" sz="1000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711" y="496388"/>
            <a:ext cx="701949" cy="1347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tângulo 5"/>
          <p:cNvSpPr/>
          <p:nvPr/>
        </p:nvSpPr>
        <p:spPr>
          <a:xfrm>
            <a:off x="3018711" y="2071055"/>
            <a:ext cx="66934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http://kilouca.com.br/loja/shop/filtro-de-barro/</a:t>
            </a:r>
          </a:p>
        </p:txBody>
      </p:sp>
      <p:pic>
        <p:nvPicPr>
          <p:cNvPr id="4098" name="Picture 2" descr="Parte-interna-do-filtro-de-barro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4" y="682954"/>
            <a:ext cx="1241839" cy="118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ângulo 10"/>
          <p:cNvSpPr/>
          <p:nvPr/>
        </p:nvSpPr>
        <p:spPr>
          <a:xfrm>
            <a:off x="4097889" y="2108360"/>
            <a:ext cx="9877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http://info.opersan.com.br/as-vantagens-do-filtro-de-barro</a:t>
            </a:r>
          </a:p>
        </p:txBody>
      </p:sp>
      <p:pic>
        <p:nvPicPr>
          <p:cNvPr id="4100" name="Picture 4" descr="http://mlb-s2-p.mlstatic.com/aspirador-de-po-e-agua-a10-smart-1200w-electrolux-220v-606011-MLB20467337974_102015-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984" y="425326"/>
            <a:ext cx="1388039" cy="138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ângulo 12"/>
          <p:cNvSpPr/>
          <p:nvPr/>
        </p:nvSpPr>
        <p:spPr>
          <a:xfrm>
            <a:off x="5327984" y="1986003"/>
            <a:ext cx="13880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http://mlb-s2-p.mlstatic.com/aspirador-de-po-e-agua-a10-smart-1200w-electrolux-220v-606011-MLB20467337974_102015-O.jpg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294" y="714486"/>
            <a:ext cx="994186" cy="1165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tângulo 15"/>
          <p:cNvSpPr/>
          <p:nvPr/>
        </p:nvSpPr>
        <p:spPr>
          <a:xfrm>
            <a:off x="6946914" y="2072929"/>
            <a:ext cx="111294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http://ishop1-a.akamaihd.net/produtos/01/01/item/323/6/323659_1GG.jpg</a:t>
            </a: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3" y="714486"/>
            <a:ext cx="1277006" cy="1107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tângulo 16"/>
          <p:cNvSpPr/>
          <p:nvPr/>
        </p:nvSpPr>
        <p:spPr>
          <a:xfrm>
            <a:off x="8150773" y="2007991"/>
            <a:ext cx="14031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http://1.bp.blogspot.com/-O6tMexMMNBw/VmWeq7GWHlI/AAAAAAAAAPA/8X2q7Vwufzg/s1600/anionic%2Bpolymer%2Bflocculants.jpg</a:t>
            </a:r>
          </a:p>
        </p:txBody>
      </p:sp>
      <p:pic>
        <p:nvPicPr>
          <p:cNvPr id="24" name="Imagem 23"/>
          <p:cNvPicPr/>
          <p:nvPr/>
        </p:nvPicPr>
        <p:blipFill>
          <a:blip r:embed="rId10"/>
          <a:stretch>
            <a:fillRect/>
          </a:stretch>
        </p:blipFill>
        <p:spPr>
          <a:xfrm>
            <a:off x="9787455" y="682954"/>
            <a:ext cx="633553" cy="1130411"/>
          </a:xfrm>
          <a:prstGeom prst="rect">
            <a:avLst/>
          </a:prstGeom>
        </p:spPr>
      </p:pic>
      <p:sp>
        <p:nvSpPr>
          <p:cNvPr id="18" name="Retângulo 17"/>
          <p:cNvSpPr/>
          <p:nvPr/>
        </p:nvSpPr>
        <p:spPr>
          <a:xfrm>
            <a:off x="9755923" y="1986004"/>
            <a:ext cx="85427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u="sng" dirty="0">
                <a:hlinkClick r:id="rId11"/>
              </a:rPr>
              <a:t>https://picofisicos.wikispaces.com/file/view/Decanta%C3%A7%C3%A3o</a:t>
            </a:r>
            <a:endParaRPr lang="pt-BR" sz="1000" dirty="0"/>
          </a:p>
        </p:txBody>
      </p:sp>
      <p:sp>
        <p:nvSpPr>
          <p:cNvPr id="19" name="AutoShape 8" descr="http://brasilescola.uol.com.br/upload/e/sep.%20misturas-%20C.E.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4106" name="Picture 10" descr="http://brasilescola.uol.com.br/upload/e/sep.%20misturas-%20C.E.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23" y="3742608"/>
            <a:ext cx="1005953" cy="114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tângulo 19"/>
          <p:cNvSpPr/>
          <p:nvPr/>
        </p:nvSpPr>
        <p:spPr>
          <a:xfrm>
            <a:off x="239523" y="4964567"/>
            <a:ext cx="10059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http://brasilescola.uol.com.br/upload/e/sep.%20misturas-%20C.E..jpg</a:t>
            </a:r>
          </a:p>
        </p:txBody>
      </p:sp>
      <p:pic>
        <p:nvPicPr>
          <p:cNvPr id="4108" name="Picture 12" descr="http://carpinteriavalleyassociation.org/wp-content/uploads/2013/07/Oil-and-Water-multi-racial-churches2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043" y="3742609"/>
            <a:ext cx="813811" cy="119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tângulo 20"/>
          <p:cNvSpPr/>
          <p:nvPr/>
        </p:nvSpPr>
        <p:spPr>
          <a:xfrm>
            <a:off x="1637151" y="5072288"/>
            <a:ext cx="871235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900" dirty="0"/>
              <a:t>http://carpinteriavalleyassociation.org/wp-content/uploads/2013/07/Oil-and-Water-multi-racial-churches2.jpg</a:t>
            </a:r>
          </a:p>
        </p:txBody>
      </p:sp>
      <p:pic>
        <p:nvPicPr>
          <p:cNvPr id="4110" name="Picture 14" descr="http://www.infopedia.pt/apoio/recursos/snews/0?chave=WYq6D02d30HkgFBxyDcmxRpqmvHrwB4yanhyy7TNO9WP3tMC5PIbzwxICa00LRGn7EIJz9kJu%252FWu%250ALPLr9KqXEQ%253D%253D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081" y="3742608"/>
            <a:ext cx="1022978" cy="109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tângulo 22"/>
          <p:cNvSpPr/>
          <p:nvPr/>
        </p:nvSpPr>
        <p:spPr>
          <a:xfrm>
            <a:off x="2558913" y="5072288"/>
            <a:ext cx="112914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https://encrypted-tbn2.gstatic.com/images?q=tbn:ANd9GcTHnuBT0NwwZoKigicUNM3RtU8z2m1KQJQAzAQouT5l9VMy6lW-</a:t>
            </a:r>
          </a:p>
        </p:txBody>
      </p:sp>
      <p:pic>
        <p:nvPicPr>
          <p:cNvPr id="4112" name="Picture 16" descr="http://desconversa.com.br/wp-content/uploads/2016/01/leviga%C3%A7%C3%A3o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457" y="3789906"/>
            <a:ext cx="1247492" cy="112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tângulo 24"/>
          <p:cNvSpPr/>
          <p:nvPr/>
        </p:nvSpPr>
        <p:spPr>
          <a:xfrm>
            <a:off x="3831229" y="5107719"/>
            <a:ext cx="12984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http://desconversa.com.br/wp-content/uploads/2016/01/leviga%C3%A7%C3%A3o.jpg</a:t>
            </a:r>
          </a:p>
        </p:txBody>
      </p:sp>
      <p:pic>
        <p:nvPicPr>
          <p:cNvPr id="4114" name="Picture 18" descr="http://www.infoescola.com/wp-content/uploads/2010/03/ouro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907" y="3809933"/>
            <a:ext cx="1348772" cy="108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tângulo 25"/>
          <p:cNvSpPr/>
          <p:nvPr/>
        </p:nvSpPr>
        <p:spPr>
          <a:xfrm rot="10800000" flipV="1">
            <a:off x="5241487" y="5118455"/>
            <a:ext cx="14745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http://www.infoescola.com/wp-content/uploads/2010/03/ouro.jpg</a:t>
            </a:r>
          </a:p>
        </p:txBody>
      </p:sp>
      <p:sp>
        <p:nvSpPr>
          <p:cNvPr id="27" name="Retângulo 26"/>
          <p:cNvSpPr/>
          <p:nvPr/>
        </p:nvSpPr>
        <p:spPr>
          <a:xfrm>
            <a:off x="6838832" y="5118455"/>
            <a:ext cx="232329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http://g03.a.alicdn.com/kf/HTB16LZVHFXXXXcQXVXXq6xXFXXXG/Triagem-que-fixa-linear-de-areia-de-vibra&amp;ccedil;&amp;atilde;o-peneira-vibrat&amp;oacute;ria-circular.jpg</a:t>
            </a:r>
          </a:p>
        </p:txBody>
      </p:sp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945" y="3606528"/>
            <a:ext cx="1955069" cy="151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6" name="Picture 20" descr="https://docinhodelirio.files.wordpress.com/2014/09/peneira1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7846" y="3682517"/>
            <a:ext cx="1093162" cy="143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tângulo 27"/>
          <p:cNvSpPr/>
          <p:nvPr/>
        </p:nvSpPr>
        <p:spPr>
          <a:xfrm>
            <a:off x="9375055" y="5276996"/>
            <a:ext cx="104595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https://docinhodelirio.files.wordpress.com/2014/09/peneira1.jpg</a:t>
            </a:r>
          </a:p>
        </p:txBody>
      </p:sp>
      <p:sp>
        <p:nvSpPr>
          <p:cNvPr id="36" name="Retângulo 35"/>
          <p:cNvSpPr/>
          <p:nvPr/>
        </p:nvSpPr>
        <p:spPr>
          <a:xfrm>
            <a:off x="45772" y="-21949"/>
            <a:ext cx="1075557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b="1" dirty="0" smtClean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Créditos das imagens</a:t>
            </a:r>
          </a:p>
        </p:txBody>
      </p:sp>
    </p:spTree>
    <p:extLst>
      <p:ext uri="{BB962C8B-B14F-4D97-AF65-F5344CB8AC3E}">
        <p14:creationId xmlns:p14="http://schemas.microsoft.com/office/powerpoint/2010/main" val="262718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sp>
        <p:nvSpPr>
          <p:cNvPr id="19" name="AutoShape 8" descr="http://brasilescola.uol.com.br/upload/e/sep.%20misturas-%20C.E.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9218" name="Picture 2" descr="http://1.bp.blogspot.com/-Qd62FJ7MiUk/U246Hie0FyI/AAAAAAAAJUg/Kx3d9QnUsEM/s1600/IMAGEM+0819+-+PENEIRA+CIL%25C3%258DNDRICA+ROTATIV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5" y="677917"/>
            <a:ext cx="2463737" cy="121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155575" y="1916196"/>
            <a:ext cx="23539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http://1.bp.blogspot.com/-Qd62FJ7MiUk/U246Hie0FyI/AAAAAAAAJUg/Kx3d9QnUsEM/s1600/IMAGEM+0819+-+PENEIRA+CIL%25C3%258DNDRICA+ROTATIVA.jpg</a:t>
            </a:r>
          </a:p>
        </p:txBody>
      </p:sp>
      <p:pic>
        <p:nvPicPr>
          <p:cNvPr id="8" name="Picture 7" descr="http://desconversa.com.br/wp-content/uploads/2015/02/destilacao0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145501"/>
            <a:ext cx="1209118" cy="133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portuguese.oxygennitrogenplant.net/images/Liquid_Oxygen_nitogen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526" y="677917"/>
            <a:ext cx="1515571" cy="125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2700338" y="2085473"/>
            <a:ext cx="14617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http://portuguese.oxygennitrogenplant.net/images/Liquid_Oxygen_nitogen1.jpg</a:t>
            </a:r>
          </a:p>
        </p:txBody>
      </p:sp>
      <p:pic>
        <p:nvPicPr>
          <p:cNvPr id="2052" name="Picture 4" descr="http://mundoeducacao.bol.uol.com.br/upload/conteudo/difusao-gasos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391" y="724584"/>
            <a:ext cx="966593" cy="112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392161" y="2026081"/>
            <a:ext cx="9665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http://mundoeducacao.bol.uol.com.br/upload/conteudo/difusao-gasosa.jpg</a:t>
            </a:r>
          </a:p>
        </p:txBody>
      </p:sp>
      <p:pic>
        <p:nvPicPr>
          <p:cNvPr id="13" name="Imagem 12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703" y="737162"/>
            <a:ext cx="1342063" cy="7775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/>
          <p:cNvSpPr/>
          <p:nvPr/>
        </p:nvSpPr>
        <p:spPr>
          <a:xfrm>
            <a:off x="6998176" y="1727394"/>
            <a:ext cx="154532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https://www.youtube.com/watch?v=_0QSMTeSMn4</a:t>
            </a:r>
          </a:p>
        </p:txBody>
      </p:sp>
      <p:pic>
        <p:nvPicPr>
          <p:cNvPr id="2054" name="Picture 6" descr="http://www.speedmixer.co.uk/images/Animations/DualAsymmetricCentrifuge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2405" y="710936"/>
            <a:ext cx="765187" cy="887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9928120" y="1794210"/>
            <a:ext cx="8322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http://www.speedmixer.co.uk/images/Animations/DualAsymmetricCentrifuge.gif</a:t>
            </a:r>
          </a:p>
        </p:txBody>
      </p:sp>
      <p:sp>
        <p:nvSpPr>
          <p:cNvPr id="11" name="AutoShape 8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2" name="AutoShape 10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14" name="AutoShape 12" descr="C:\Users\TopTech\AppData\Local\Temp\GIFTest-PhotoFiltre.gif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2062" name="Picture 14" descr="http://1.bp.blogspot.com/-wpIVksMaMU0/T6QuXLQqOeI/AAAAAAAAAu4/BQGnTEOXDhM/s1600/DSCN566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3635" y="737162"/>
            <a:ext cx="1084271" cy="81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tângulo 15"/>
          <p:cNvSpPr/>
          <p:nvPr/>
        </p:nvSpPr>
        <p:spPr>
          <a:xfrm>
            <a:off x="8674229" y="1785212"/>
            <a:ext cx="11036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http://1.bp.blogspot.com/-wpIVksMaMU0/T6QuXLQqOeI/AAAAAAAAAu4/BQGnTEOXDhM/s1600/DSCN5669.JPG</a:t>
            </a:r>
          </a:p>
        </p:txBody>
      </p:sp>
      <p:pic>
        <p:nvPicPr>
          <p:cNvPr id="23" name="Picture 14" descr="C:\Users\TopTech\AppData\Local\Temp\GIFTest-PhotoFiltre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766" y="737162"/>
            <a:ext cx="1490734" cy="82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www.seplessons.org/files/centrifuged_blood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372" y="3322733"/>
            <a:ext cx="1091878" cy="109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ângulo 16"/>
          <p:cNvSpPr/>
          <p:nvPr/>
        </p:nvSpPr>
        <p:spPr>
          <a:xfrm>
            <a:off x="2037373" y="4489102"/>
            <a:ext cx="10918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http://www.seplessons.org/files/centrifuged_blood.jpg</a:t>
            </a:r>
          </a:p>
        </p:txBody>
      </p:sp>
      <p:pic>
        <p:nvPicPr>
          <p:cNvPr id="2064" name="Picture 16" descr="http://biologianet.uol.com.br/upload/conteudo/images/2014/11/sangue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217" y="3279937"/>
            <a:ext cx="1143434" cy="1202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ângulo 17"/>
          <p:cNvSpPr/>
          <p:nvPr/>
        </p:nvSpPr>
        <p:spPr>
          <a:xfrm>
            <a:off x="3330143" y="4469843"/>
            <a:ext cx="10312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http://biologianet.uol.com.br/upload/conteudo/images/2014/11/sangue.jpg</a:t>
            </a:r>
          </a:p>
        </p:txBody>
      </p:sp>
      <p:pic>
        <p:nvPicPr>
          <p:cNvPr id="2066" name="Picture 18" descr="http://1.bp.blogspot.com/-0kjue3RoBFo/Tj6zIBl2u0I/AAAAAAAACcU/_tl4KHI1l7c/s1600/sanguecentrifugado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160" y="3279936"/>
            <a:ext cx="966594" cy="108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tângulo 19"/>
          <p:cNvSpPr/>
          <p:nvPr/>
        </p:nvSpPr>
        <p:spPr>
          <a:xfrm>
            <a:off x="4329511" y="4485942"/>
            <a:ext cx="12023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http://1.bp.blogspot.com/-0kjue3RoBFo/Tj6zIBl2u0I/AAAAAAAACcU/_tl4KHI1l7c/s1600/sanguecentrifugado.png</a:t>
            </a: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897" y="3493826"/>
            <a:ext cx="1237673" cy="844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tângulo 20"/>
          <p:cNvSpPr/>
          <p:nvPr/>
        </p:nvSpPr>
        <p:spPr>
          <a:xfrm>
            <a:off x="5557638" y="4593785"/>
            <a:ext cx="1348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https://www.youtube.com/watch?v=tGWSt0lIIps</a:t>
            </a:r>
          </a:p>
        </p:txBody>
      </p:sp>
      <p:pic>
        <p:nvPicPr>
          <p:cNvPr id="2068" name="Picture 20" descr="http://horadaaulinha.netai.net/imagens/separacaomagnetica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766" y="3493827"/>
            <a:ext cx="1083973" cy="844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tângulo 21"/>
          <p:cNvSpPr/>
          <p:nvPr/>
        </p:nvSpPr>
        <p:spPr>
          <a:xfrm>
            <a:off x="7081509" y="4516841"/>
            <a:ext cx="105523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http://horadaaulinha.netai.net/imagens/separacaomagnetica.jpg</a:t>
            </a:r>
          </a:p>
        </p:txBody>
      </p:sp>
      <p:pic>
        <p:nvPicPr>
          <p:cNvPr id="2070" name="Picture 22" descr="http://soloparatiradio.com/wp-content/uploads/2011/10/ave-afectada-petroleo-solo-para-ti-radio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525" y="3491801"/>
            <a:ext cx="1138703" cy="87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tângulo 24"/>
          <p:cNvSpPr/>
          <p:nvPr/>
        </p:nvSpPr>
        <p:spPr>
          <a:xfrm>
            <a:off x="8336878" y="4516841"/>
            <a:ext cx="11483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http://soloparatiradio.com/wp-content/uploads/2011/10/ave-afectada-petroleo-solo-para-ti-radio.jpg</a:t>
            </a:r>
          </a:p>
        </p:txBody>
      </p:sp>
      <p:pic>
        <p:nvPicPr>
          <p:cNvPr id="36" name="Picture 4" descr="http://i0.statig.com.br/fw/2e/6k/48/2e6k48lgty0qq44o26xzxma1p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071" y="3486671"/>
            <a:ext cx="1091522" cy="85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tângulo 25"/>
          <p:cNvSpPr/>
          <p:nvPr/>
        </p:nvSpPr>
        <p:spPr>
          <a:xfrm>
            <a:off x="9606071" y="4414612"/>
            <a:ext cx="109152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http://i0.statig.com.br/fw/2e/6k/48/2e6k48lgty0qq44o26xzxma1p.jpg</a:t>
            </a:r>
          </a:p>
        </p:txBody>
      </p:sp>
      <p:sp>
        <p:nvSpPr>
          <p:cNvPr id="38" name="Retângulo 37"/>
          <p:cNvSpPr/>
          <p:nvPr/>
        </p:nvSpPr>
        <p:spPr>
          <a:xfrm>
            <a:off x="45772" y="-21949"/>
            <a:ext cx="1075557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b="1" dirty="0" smtClean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Créditos das imagens</a:t>
            </a:r>
          </a:p>
        </p:txBody>
      </p:sp>
      <p:sp>
        <p:nvSpPr>
          <p:cNvPr id="9" name="Retângulo 8"/>
          <p:cNvSpPr/>
          <p:nvPr/>
        </p:nvSpPr>
        <p:spPr>
          <a:xfrm>
            <a:off x="5585675" y="1650450"/>
            <a:ext cx="13200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MORTIMER, E.; MACHADO, A. Química 1 – Ensino Médio. 1ª edição. Editora Scipione. São Paulo. 2013.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7976" y="4731453"/>
            <a:ext cx="136151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http://desconversa.com.br/wp-content/uploads/2015/02/destilacao01.gif</a:t>
            </a:r>
          </a:p>
        </p:txBody>
      </p:sp>
    </p:spTree>
    <p:extLst>
      <p:ext uri="{BB962C8B-B14F-4D97-AF65-F5344CB8AC3E}">
        <p14:creationId xmlns:p14="http://schemas.microsoft.com/office/powerpoint/2010/main" val="124688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23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64022" y="6320085"/>
            <a:ext cx="9110144" cy="317199"/>
          </a:xfrm>
        </p:spPr>
        <p:txBody>
          <a:bodyPr/>
          <a:lstStyle/>
          <a:p>
            <a:pPr algn="r"/>
            <a:r>
              <a:rPr lang="pt-BR" dirty="0" smtClean="0"/>
              <a:t>Separação de Misturas</a:t>
            </a:r>
            <a:endParaRPr lang="en-US" dirty="0"/>
          </a:p>
        </p:txBody>
      </p:sp>
      <p:pic>
        <p:nvPicPr>
          <p:cNvPr id="10242" name="Picture 2" descr="http://alunosonline.uol.com.br/upload/conteudo/images/cataca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18" y="623964"/>
            <a:ext cx="1304735" cy="87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tângulo 14"/>
          <p:cNvSpPr/>
          <p:nvPr/>
        </p:nvSpPr>
        <p:spPr>
          <a:xfrm>
            <a:off x="196518" y="1531618"/>
            <a:ext cx="13047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http://alunosonline.uol.com.br/upload/conteudo/images/catacao.jpg</a:t>
            </a:r>
          </a:p>
        </p:txBody>
      </p:sp>
      <p:pic>
        <p:nvPicPr>
          <p:cNvPr id="10244" name="Picture 4" descr="http://www.agencia.ac.gov.br/wp-content/uploads/2013/07/2013_Julho02_1cat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414" y="623964"/>
            <a:ext cx="1405742" cy="89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tângulo 26"/>
          <p:cNvSpPr/>
          <p:nvPr/>
        </p:nvSpPr>
        <p:spPr>
          <a:xfrm>
            <a:off x="1610415" y="1568897"/>
            <a:ext cx="140574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http://www.agencia.ac.gov.br/wp-content/uploads/2013/07/2013_Julho02_1catar.jpg</a:t>
            </a:r>
          </a:p>
        </p:txBody>
      </p:sp>
      <p:sp>
        <p:nvSpPr>
          <p:cNvPr id="28" name="Retângulo 27"/>
          <p:cNvSpPr/>
          <p:nvPr/>
        </p:nvSpPr>
        <p:spPr>
          <a:xfrm>
            <a:off x="3178009" y="1615892"/>
            <a:ext cx="21499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http://www.ebah.com.br/content/ABAAAAsvUAI/destilacao-cristalizacao</a:t>
            </a:r>
          </a:p>
        </p:txBody>
      </p:sp>
      <p:pic>
        <p:nvPicPr>
          <p:cNvPr id="42" name="Picture 2" descr="http://s3.amazonaws.com/magoo/ABAAAAsvUAI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066" y="639696"/>
            <a:ext cx="2113148" cy="85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upload.wikimedia.org/wikipedia/commons/thumb/d/d8/Copper_sulfate.jpg/200px-Copper_sulfat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71" y="623964"/>
            <a:ext cx="799768" cy="81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tângulo 28"/>
          <p:cNvSpPr/>
          <p:nvPr/>
        </p:nvSpPr>
        <p:spPr>
          <a:xfrm>
            <a:off x="5400676" y="1565232"/>
            <a:ext cx="808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600" dirty="0"/>
              <a:t>https://upload.wikimedia.org/wikipedia/commons/thumb/d/d8/Copper_sulfate.jpg/200px-Copper_sulfate.jpg</a:t>
            </a:r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151" y="621284"/>
            <a:ext cx="1269596" cy="864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etângulo 30"/>
          <p:cNvSpPr/>
          <p:nvPr/>
        </p:nvSpPr>
        <p:spPr>
          <a:xfrm>
            <a:off x="6373152" y="1588596"/>
            <a:ext cx="12695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https://i.ytimg.com/vi/QdwKhbtzsug/hqdefault.jpg</a:t>
            </a: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37" y="623964"/>
            <a:ext cx="1447774" cy="879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6" name="Retângulo 9215"/>
          <p:cNvSpPr/>
          <p:nvPr/>
        </p:nvSpPr>
        <p:spPr>
          <a:xfrm>
            <a:off x="7769238" y="1608296"/>
            <a:ext cx="14477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https://ftvieira.files.wordpress.com/2011/11/ondas11.jpg</a:t>
            </a:r>
          </a:p>
        </p:txBody>
      </p:sp>
      <p:pic>
        <p:nvPicPr>
          <p:cNvPr id="10249" name="Picture 9" descr="http://thepaleodiet.com/wp-content/uploads/2014/04/sea-salt-table-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3490" y="626076"/>
            <a:ext cx="1256703" cy="81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7" name="Retângulo 9216"/>
          <p:cNvSpPr/>
          <p:nvPr/>
        </p:nvSpPr>
        <p:spPr>
          <a:xfrm>
            <a:off x="9353490" y="1615892"/>
            <a:ext cx="125670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http://thepaleodiet.com/wp-content/uploads/2014/04/sea-salt-table-1.jpg</a:t>
            </a:r>
          </a:p>
        </p:txBody>
      </p:sp>
      <p:pic>
        <p:nvPicPr>
          <p:cNvPr id="10251" name="Picture 11" descr="http://blogs.warwick.ac.uk/images/psicilia/2007/10/28/blog_lesson_6_img1v2_salin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18" y="2457873"/>
            <a:ext cx="1304735" cy="87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Retângulo 9218"/>
          <p:cNvSpPr/>
          <p:nvPr/>
        </p:nvSpPr>
        <p:spPr>
          <a:xfrm>
            <a:off x="196518" y="3445291"/>
            <a:ext cx="130473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http://blogs.warwick.ac.uk/images/psicilia/2007/10/28/blog_lesson_6_img1v2_salina.jpg</a:t>
            </a:r>
          </a:p>
        </p:txBody>
      </p:sp>
      <p:sp>
        <p:nvSpPr>
          <p:cNvPr id="53" name="Retângulo 52"/>
          <p:cNvSpPr/>
          <p:nvPr/>
        </p:nvSpPr>
        <p:spPr>
          <a:xfrm>
            <a:off x="45772" y="-21949"/>
            <a:ext cx="1075557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b="1" dirty="0" smtClean="0">
                <a:solidFill>
                  <a:schemeClr val="bg2">
                    <a:lumMod val="10000"/>
                  </a:schemeClr>
                </a:solidFill>
                <a:latin typeface="Candara" pitchFamily="34" charset="0"/>
                <a:cs typeface="Times New Roman" pitchFamily="18" charset="0"/>
              </a:rPr>
              <a:t>Créditos das imagens</a:t>
            </a:r>
          </a:p>
        </p:txBody>
      </p:sp>
      <p:pic>
        <p:nvPicPr>
          <p:cNvPr id="10253" name="Picture 13" descr="http://www.bbc.co.uk/staticarchive/31bdb59843ba9be032eff340dd6fb773b86ca0a8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823" y="2485023"/>
            <a:ext cx="1513186" cy="85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0" name="Retângulo 9219"/>
          <p:cNvSpPr/>
          <p:nvPr/>
        </p:nvSpPr>
        <p:spPr>
          <a:xfrm>
            <a:off x="1610415" y="3562346"/>
            <a:ext cx="140574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http://www.bbc.co.uk/staticarchive/31bdb59843ba9be032eff340dd6fb773b86ca0a8.gif</a:t>
            </a:r>
          </a:p>
        </p:txBody>
      </p:sp>
      <p:pic>
        <p:nvPicPr>
          <p:cNvPr id="10255" name="Picture 15" descr="http://www.bbc.co.uk/schools/gcsebitesize/science/images/12_2_distillation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066" y="2396229"/>
            <a:ext cx="1694241" cy="95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1" name="Retângulo 9220"/>
          <p:cNvSpPr/>
          <p:nvPr/>
        </p:nvSpPr>
        <p:spPr>
          <a:xfrm>
            <a:off x="3178010" y="3617081"/>
            <a:ext cx="16532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http://www.bbc.co.uk/schools/gcsebitesize/science/images/12_2_distillation.gif</a:t>
            </a:r>
          </a:p>
        </p:txBody>
      </p:sp>
      <p:pic>
        <p:nvPicPr>
          <p:cNvPr id="10257" name="Picture 17" descr="http://wikiciencias.casadasciencias.org/wiki/images/thumb/3/3d/Coluna_de_destila%C3%A7%C3%A3o_small.png/500px-Coluna_de_destila%C3%A7%C3%A3o_small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489" y="2413713"/>
            <a:ext cx="1577940" cy="110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Retângulo 9221"/>
          <p:cNvSpPr/>
          <p:nvPr/>
        </p:nvSpPr>
        <p:spPr>
          <a:xfrm>
            <a:off x="5068901" y="3562346"/>
            <a:ext cx="146252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700" dirty="0"/>
              <a:t>http://wikiciencias.casadasciencias.org/wiki/images/thumb/3/3d/Coluna_de_destila%C3%A7%C3%A3o_small.png/500px-Coluna_de_destila%C3%A7%C3%A3o_small.png</a:t>
            </a:r>
          </a:p>
        </p:txBody>
      </p:sp>
      <p:pic>
        <p:nvPicPr>
          <p:cNvPr id="10259" name="Picture 19" descr="http://www.notilogia.com/wp-content/uploads/2015/11/opep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695" y="2420670"/>
            <a:ext cx="1596033" cy="94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3" name="Retângulo 9222"/>
          <p:cNvSpPr/>
          <p:nvPr/>
        </p:nvSpPr>
        <p:spPr>
          <a:xfrm>
            <a:off x="6659695" y="3570543"/>
            <a:ext cx="15960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/>
              <a:t>http://www.notilogia.com/wp-content/uploads/2015/11/opep.jpg</a:t>
            </a:r>
          </a:p>
        </p:txBody>
      </p:sp>
    </p:spTree>
    <p:extLst>
      <p:ext uri="{BB962C8B-B14F-4D97-AF65-F5344CB8AC3E}">
        <p14:creationId xmlns:p14="http://schemas.microsoft.com/office/powerpoint/2010/main" val="317210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Custom 14">
      <a:dk1>
        <a:srgbClr val="696969"/>
      </a:dk1>
      <a:lt1>
        <a:sysClr val="window" lastClr="FFFFFF"/>
      </a:lt1>
      <a:dk2>
        <a:srgbClr val="666666"/>
      </a:dk2>
      <a:lt2>
        <a:srgbClr val="D2D2D2"/>
      </a:lt2>
      <a:accent1>
        <a:srgbClr val="006666"/>
      </a:accent1>
      <a:accent2>
        <a:srgbClr val="00CC9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1171</TotalTime>
  <Words>1151</Words>
  <Application>Microsoft Office PowerPoint</Application>
  <PresentationFormat>Personalizar</PresentationFormat>
  <Paragraphs>193</Paragraphs>
  <Slides>23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Wood Type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Karoline Tarnowski</dc:creator>
  <cp:lastModifiedBy>TopTech</cp:lastModifiedBy>
  <cp:revision>145</cp:revision>
  <dcterms:created xsi:type="dcterms:W3CDTF">2014-09-12T02:14:24Z</dcterms:created>
  <dcterms:modified xsi:type="dcterms:W3CDTF">2016-04-14T15:49:11Z</dcterms:modified>
</cp:coreProperties>
</file>